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325" r:id="rId5"/>
    <p:sldId id="326" r:id="rId6"/>
    <p:sldId id="365" r:id="rId7"/>
    <p:sldId id="366" r:id="rId8"/>
    <p:sldId id="345" r:id="rId9"/>
    <p:sldId id="343" r:id="rId10"/>
    <p:sldId id="344" r:id="rId11"/>
    <p:sldId id="328" r:id="rId12"/>
    <p:sldId id="367" r:id="rId13"/>
    <p:sldId id="368" r:id="rId14"/>
    <p:sldId id="330" r:id="rId15"/>
    <p:sldId id="346" r:id="rId16"/>
    <p:sldId id="329" r:id="rId17"/>
    <p:sldId id="349" r:id="rId18"/>
    <p:sldId id="350" r:id="rId19"/>
    <p:sldId id="351" r:id="rId20"/>
    <p:sldId id="352" r:id="rId21"/>
    <p:sldId id="353" r:id="rId22"/>
    <p:sldId id="355" r:id="rId23"/>
    <p:sldId id="356" r:id="rId24"/>
    <p:sldId id="354" r:id="rId25"/>
    <p:sldId id="357" r:id="rId26"/>
    <p:sldId id="332" r:id="rId27"/>
    <p:sldId id="348" r:id="rId28"/>
    <p:sldId id="331" r:id="rId29"/>
    <p:sldId id="359" r:id="rId3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521A"/>
    <a:srgbClr val="42909E"/>
    <a:srgbClr val="172061"/>
    <a:srgbClr val="D26D25"/>
    <a:srgbClr val="72A3AE"/>
    <a:srgbClr val="94CBD5"/>
    <a:srgbClr val="9D5217"/>
    <a:srgbClr val="C8D200"/>
    <a:srgbClr val="D8D922"/>
    <a:srgbClr val="D8DA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00" autoAdjust="0"/>
    <p:restoredTop sz="90951" autoAdjust="0"/>
  </p:normalViewPr>
  <p:slideViewPr>
    <p:cSldViewPr snapToGrid="0">
      <p:cViewPr varScale="1">
        <p:scale>
          <a:sx n="102" d="100"/>
          <a:sy n="102" d="100"/>
        </p:scale>
        <p:origin x="9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5EBEE9-5ED1-47E3-91F3-8E6237564E15}" type="datetimeFigureOut">
              <a:rPr lang="nl-NL" smtClean="0"/>
              <a:t>26-02-21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9C61E-FA29-48B5-B8E4-AFB31D3E600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8966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9C61E-FA29-48B5-B8E4-AFB31D3E6003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3272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https://www.luchtmeetnet.nl/kaart/noord-brabant/alle-gemeentes/alle-stoffen </a:t>
            </a:r>
          </a:p>
          <a:p>
            <a:r>
              <a:rPr lang="nl-NL" dirty="0"/>
              <a:t>Vraag voor studenten; wat valt op?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C23D28-DB97-8E4B-8CA3-B7551A604877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08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Fijnstof wordt tegenwoordig gezien als de kwalijkste van alle veel voorkomende verontreinigingen in onze stedelijke atmosfeer. Uit recent onderzoek van de Universiteit van Utrecht blijkt dat luchtvervuiling door fijnstof – deeltjes kleiner dan 10 micrometer – leidt tot veel grotere gezondheidsrisico’s dan tot op heden werd aangenomen.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C23D28-DB97-8E4B-8CA3-B7551A604877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96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C23D28-DB97-8E4B-8CA3-B7551A604877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8635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C23D28-DB97-8E4B-8CA3-B7551A604877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0257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9C61E-FA29-48B5-B8E4-AFB31D3E6003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1499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9C61E-FA29-48B5-B8E4-AFB31D3E6003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6412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4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9C61E-FA29-48B5-B8E4-AFB31D3E6003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5063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C23D28-DB97-8E4B-8CA3-B7551A604877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5906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5D006-C1B4-42B6-9697-FCB8ED93A3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5156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5D006-C1B4-42B6-9697-FCB8ED93A3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6788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5D006-C1B4-42B6-9697-FCB8ED93A3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6895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5D006-C1B4-42B6-9697-FCB8ED93A3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5314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913247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5D006-C1B4-42B6-9697-FCB8ED93A3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5242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5D006-C1B4-42B6-9697-FCB8ED93A3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846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5D006-C1B4-42B6-9697-FCB8ED93A3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5454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5D006-C1B4-42B6-9697-FCB8ED93A3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2554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5D006-C1B4-42B6-9697-FCB8ED93A3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4270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5D006-C1B4-42B6-9697-FCB8ED93A3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5370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92" y="6212255"/>
            <a:ext cx="12086830" cy="656855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2586039" y="6212255"/>
            <a:ext cx="9605962" cy="645745"/>
          </a:xfrm>
          <a:prstGeom prst="rect">
            <a:avLst/>
          </a:prstGeom>
          <a:solidFill>
            <a:srgbClr val="C8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titel 1"/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 userDrawn="1"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 userDrawn="1"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5D006-C1B4-42B6-9697-FCB8ED93A34E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64" y="6212255"/>
            <a:ext cx="483759" cy="50922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3" t="-378518" r="-15473" b="378518"/>
          <a:stretch/>
        </p:blipFill>
        <p:spPr>
          <a:xfrm>
            <a:off x="1432861" y="3028894"/>
            <a:ext cx="9326277" cy="800212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5" r="23270" b="25470"/>
          <a:stretch/>
        </p:blipFill>
        <p:spPr>
          <a:xfrm>
            <a:off x="28975" y="6206307"/>
            <a:ext cx="1085952" cy="46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43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hyperlink" Target="https://www.studioroosegaarde.net/project/smog-free-tower" TargetMode="External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d.com/talks/jeff_speck_the_walkable_city?language=en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euwsvoordietisten.nl/overheid-moet-in-actie-komen-voor-gezondere-omgeving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d.com/talks/bill_davenhall_your_health_depends_on_where_you_liv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uchtmeetnet.nl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3E443FD7-A66B-4AA0-872D-B088B9BC5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94095" y="851517"/>
            <a:ext cx="5238466" cy="2991416"/>
          </a:xfrm>
        </p:spPr>
        <p:txBody>
          <a:bodyPr anchor="b">
            <a:normAutofit/>
          </a:bodyPr>
          <a:lstStyle/>
          <a:p>
            <a:pPr algn="l"/>
            <a:r>
              <a:rPr lang="nl-NL" sz="4700" dirty="0"/>
              <a:t>Lifestyle</a:t>
            </a:r>
            <a:br>
              <a:rPr lang="nl-NL" sz="4700" dirty="0"/>
            </a:br>
            <a:r>
              <a:rPr lang="nl-NL" sz="4700" dirty="0"/>
              <a:t>gezondheid in steden en bewegen in de toekomst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094096" y="3842932"/>
            <a:ext cx="4167115" cy="2163551"/>
          </a:xfrm>
        </p:spPr>
        <p:txBody>
          <a:bodyPr anchor="t">
            <a:normAutofit/>
          </a:bodyPr>
          <a:lstStyle/>
          <a:p>
            <a:pPr algn="l"/>
            <a:r>
              <a:rPr lang="nl-NL" dirty="0"/>
              <a:t>Leerjaar 3 – periode 3</a:t>
            </a:r>
            <a:endParaRPr lang="nl-NL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C04BE0EF-3561-49B4-9A29-F283168A9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0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3 h 5154967"/>
              <a:gd name="connsiteX37" fmla="*/ 1625714 w 6184806"/>
              <a:gd name="connsiteY37" fmla="*/ 109243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2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0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3"/>
                  <a:pt x="2445216" y="109243"/>
                </a:cubicBezTo>
                <a:cubicBezTo>
                  <a:pt x="1625714" y="109243"/>
                  <a:pt x="1625714" y="109243"/>
                  <a:pt x="1625714" y="109243"/>
                </a:cubicBezTo>
                <a:cubicBezTo>
                  <a:pt x="1572615" y="109243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7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2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Afbeeldingsresultaat voor gezonde medewerk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1503" y="2129307"/>
            <a:ext cx="3217333" cy="321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77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5886829A-9280-184C-9F84-DC0200F89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Fijn stof gezondheid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0B35B97-473A-1547-92C1-FD74EAC34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/>
              <a:t>Langdurige blootstelling aan fijn stof</a:t>
            </a:r>
          </a:p>
          <a:p>
            <a:r>
              <a:rPr lang="nl-NL" dirty="0"/>
              <a:t>In het rapport van de Gezondheidsraad (2018) wordt geconcludeerd dat de volgende effecten een oorzakelijk verband hebben met langdurige blootstelling aan fijnstof:</a:t>
            </a:r>
          </a:p>
          <a:p>
            <a:r>
              <a:rPr lang="nl-NL" dirty="0"/>
              <a:t>Sterfte of verkorting van de levensduur,</a:t>
            </a:r>
          </a:p>
          <a:p>
            <a:r>
              <a:rPr lang="nl-NL" dirty="0"/>
              <a:t>Hart- en vaatziekten, vaatvernauwing, verhoogde bloedstolling en verhoogde hartslag,</a:t>
            </a:r>
          </a:p>
          <a:p>
            <a:r>
              <a:rPr lang="nl-NL" dirty="0"/>
              <a:t>Longkanker en chronisch, obstructieve longziekte (COPD), vermindering van de longfunctie, verergering (en ontstaan) van astma (vooral bij kinderen), toename van luchtwegklachten zoals piepen, hoesten en kortademigheid.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3169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D65A8E5-AE8E-5F4D-9DD3-6732361FD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prstGeom prst="ellipse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Luchtvervuiling in de grootste steden</a:t>
            </a:r>
          </a:p>
        </p:txBody>
      </p:sp>
      <p:pic>
        <p:nvPicPr>
          <p:cNvPr id="5" name="Afbeelding 4" descr="Afbeelding met schermafbeelding&#10;&#10;Automatisch gegenereerde beschrijving"/>
          <p:cNvPicPr>
            <a:picLocks noChangeAspect="1"/>
          </p:cNvPicPr>
          <p:nvPr/>
        </p:nvPicPr>
        <p:blipFill rotWithShape="1">
          <a:blip r:embed="rId3"/>
          <a:srcRect l="8410" r="13492" b="1"/>
          <a:stretch/>
        </p:blipFill>
        <p:spPr>
          <a:xfrm>
            <a:off x="4777316" y="1105346"/>
            <a:ext cx="6780700" cy="4644979"/>
          </a:xfrm>
          <a:prstGeom prst="rect">
            <a:avLst/>
          </a:prstGeom>
        </p:spPr>
      </p:pic>
      <p:pic>
        <p:nvPicPr>
          <p:cNvPr id="4" name="Afbeelding 3" descr="Afbeelding met tekening&#10;&#10;Automatisch gegenereerde beschrijvi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3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12C5E87-CB8A-4EB6-9DF9-90164F54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3983755" y="404258"/>
            <a:ext cx="7775429" cy="6051730"/>
          </a:xfrm>
          <a:custGeom>
            <a:avLst/>
            <a:gdLst>
              <a:gd name="connsiteX0" fmla="*/ 6757888 w 7775429"/>
              <a:gd name="connsiteY0" fmla="*/ 3123835 h 6051730"/>
              <a:gd name="connsiteX1" fmla="*/ 5223007 w 7775429"/>
              <a:gd name="connsiteY1" fmla="*/ 3123835 h 6051730"/>
              <a:gd name="connsiteX2" fmla="*/ 5003739 w 7775429"/>
              <a:gd name="connsiteY2" fmla="*/ 3001951 h 6051730"/>
              <a:gd name="connsiteX3" fmla="*/ 4236300 w 7775429"/>
              <a:gd name="connsiteY3" fmla="*/ 1688315 h 6051730"/>
              <a:gd name="connsiteX4" fmla="*/ 4236300 w 7775429"/>
              <a:gd name="connsiteY4" fmla="*/ 1435519 h 6051730"/>
              <a:gd name="connsiteX5" fmla="*/ 5003739 w 7775429"/>
              <a:gd name="connsiteY5" fmla="*/ 121884 h 6051730"/>
              <a:gd name="connsiteX6" fmla="*/ 5223007 w 7775429"/>
              <a:gd name="connsiteY6" fmla="*/ 0 h 6051730"/>
              <a:gd name="connsiteX7" fmla="*/ 6757888 w 7775429"/>
              <a:gd name="connsiteY7" fmla="*/ 0 h 6051730"/>
              <a:gd name="connsiteX8" fmla="*/ 6977155 w 7775429"/>
              <a:gd name="connsiteY8" fmla="*/ 121884 h 6051730"/>
              <a:gd name="connsiteX9" fmla="*/ 7744595 w 7775429"/>
              <a:gd name="connsiteY9" fmla="*/ 1435519 h 6051730"/>
              <a:gd name="connsiteX10" fmla="*/ 7744595 w 7775429"/>
              <a:gd name="connsiteY10" fmla="*/ 1688315 h 6051730"/>
              <a:gd name="connsiteX11" fmla="*/ 6977155 w 7775429"/>
              <a:gd name="connsiteY11" fmla="*/ 3001951 h 6051730"/>
              <a:gd name="connsiteX12" fmla="*/ 6757888 w 7775429"/>
              <a:gd name="connsiteY12" fmla="*/ 3123835 h 6051730"/>
              <a:gd name="connsiteX13" fmla="*/ 3556238 w 7775429"/>
              <a:gd name="connsiteY13" fmla="*/ 5503115 h 6051730"/>
              <a:gd name="connsiteX14" fmla="*/ 3291436 w 7775429"/>
              <a:gd name="connsiteY14" fmla="*/ 5503115 h 6051730"/>
              <a:gd name="connsiteX15" fmla="*/ 3260544 w 7775429"/>
              <a:gd name="connsiteY15" fmla="*/ 5503115 h 6051730"/>
              <a:gd name="connsiteX16" fmla="*/ 3231067 w 7775429"/>
              <a:gd name="connsiteY16" fmla="*/ 5452355 h 6051730"/>
              <a:gd name="connsiteX17" fmla="*/ 3086688 w 7775429"/>
              <a:gd name="connsiteY17" fmla="*/ 5203722 h 6051730"/>
              <a:gd name="connsiteX18" fmla="*/ 3086688 w 7775429"/>
              <a:gd name="connsiteY18" fmla="*/ 5064553 h 6051730"/>
              <a:gd name="connsiteX19" fmla="*/ 3481893 w 7775429"/>
              <a:gd name="connsiteY19" fmla="*/ 4383983 h 6051730"/>
              <a:gd name="connsiteX20" fmla="*/ 3602840 w 7775429"/>
              <a:gd name="connsiteY20" fmla="*/ 4312701 h 6051730"/>
              <a:gd name="connsiteX21" fmla="*/ 4391548 w 7775429"/>
              <a:gd name="connsiteY21" fmla="*/ 4312701 h 6051730"/>
              <a:gd name="connsiteX22" fmla="*/ 4428679 w 7775429"/>
              <a:gd name="connsiteY22" fmla="*/ 4317633 h 6051730"/>
              <a:gd name="connsiteX23" fmla="*/ 4454216 w 7775429"/>
              <a:gd name="connsiteY23" fmla="*/ 4328340 h 6051730"/>
              <a:gd name="connsiteX24" fmla="*/ 4438609 w 7775429"/>
              <a:gd name="connsiteY24" fmla="*/ 4355333 h 6051730"/>
              <a:gd name="connsiteX25" fmla="*/ 3885668 w 7775429"/>
              <a:gd name="connsiteY25" fmla="*/ 5311656 h 6051730"/>
              <a:gd name="connsiteX26" fmla="*/ 3556238 w 7775429"/>
              <a:gd name="connsiteY26" fmla="*/ 5503115 h 6051730"/>
              <a:gd name="connsiteX27" fmla="*/ 4438254 w 7775429"/>
              <a:gd name="connsiteY27" fmla="*/ 6051730 h 6051730"/>
              <a:gd name="connsiteX28" fmla="*/ 3548595 w 7775429"/>
              <a:gd name="connsiteY28" fmla="*/ 6051730 h 6051730"/>
              <a:gd name="connsiteX29" fmla="*/ 3412169 w 7775429"/>
              <a:gd name="connsiteY29" fmla="*/ 5971324 h 6051730"/>
              <a:gd name="connsiteX30" fmla="*/ 3173058 w 7775429"/>
              <a:gd name="connsiteY30" fmla="*/ 5559560 h 6051730"/>
              <a:gd name="connsiteX31" fmla="*/ 3146046 w 7775429"/>
              <a:gd name="connsiteY31" fmla="*/ 5513043 h 6051730"/>
              <a:gd name="connsiteX32" fmla="*/ 3167300 w 7775429"/>
              <a:gd name="connsiteY32" fmla="*/ 5513043 h 6051730"/>
              <a:gd name="connsiteX33" fmla="*/ 3267756 w 7775429"/>
              <a:gd name="connsiteY33" fmla="*/ 5513043 h 6051730"/>
              <a:gd name="connsiteX34" fmla="*/ 3311396 w 7775429"/>
              <a:gd name="connsiteY34" fmla="*/ 5588194 h 6051730"/>
              <a:gd name="connsiteX35" fmla="*/ 3478124 w 7775429"/>
              <a:gd name="connsiteY35" fmla="*/ 5875309 h 6051730"/>
              <a:gd name="connsiteX36" fmla="*/ 3599071 w 7775429"/>
              <a:gd name="connsiteY36" fmla="*/ 5946592 h 6051730"/>
              <a:gd name="connsiteX37" fmla="*/ 4387779 w 7775429"/>
              <a:gd name="connsiteY37" fmla="*/ 5946592 h 6051730"/>
              <a:gd name="connsiteX38" fmla="*/ 4510428 w 7775429"/>
              <a:gd name="connsiteY38" fmla="*/ 5875309 h 6051730"/>
              <a:gd name="connsiteX39" fmla="*/ 4903930 w 7775429"/>
              <a:gd name="connsiteY39" fmla="*/ 5194740 h 6051730"/>
              <a:gd name="connsiteX40" fmla="*/ 4903930 w 7775429"/>
              <a:gd name="connsiteY40" fmla="*/ 5055570 h 6051730"/>
              <a:gd name="connsiteX41" fmla="*/ 4510428 w 7775429"/>
              <a:gd name="connsiteY41" fmla="*/ 4375000 h 6051730"/>
              <a:gd name="connsiteX42" fmla="*/ 4458686 w 7775429"/>
              <a:gd name="connsiteY42" fmla="*/ 4322811 h 6051730"/>
              <a:gd name="connsiteX43" fmla="*/ 4452698 w 7775429"/>
              <a:gd name="connsiteY43" fmla="*/ 4320302 h 6051730"/>
              <a:gd name="connsiteX44" fmla="*/ 4484794 w 7775429"/>
              <a:gd name="connsiteY44" fmla="*/ 4264792 h 6051730"/>
              <a:gd name="connsiteX45" fmla="*/ 4508664 w 7775429"/>
              <a:gd name="connsiteY45" fmla="*/ 4223507 h 6051730"/>
              <a:gd name="connsiteX46" fmla="*/ 4483907 w 7775429"/>
              <a:gd name="connsiteY46" fmla="*/ 4213126 h 6051730"/>
              <a:gd name="connsiteX47" fmla="*/ 4442024 w 7775429"/>
              <a:gd name="connsiteY47" fmla="*/ 4207562 h 6051730"/>
              <a:gd name="connsiteX48" fmla="*/ 3552365 w 7775429"/>
              <a:gd name="connsiteY48" fmla="*/ 4207562 h 6051730"/>
              <a:gd name="connsiteX49" fmla="*/ 3415938 w 7775429"/>
              <a:gd name="connsiteY49" fmla="*/ 4287967 h 6051730"/>
              <a:gd name="connsiteX50" fmla="*/ 2970149 w 7775429"/>
              <a:gd name="connsiteY50" fmla="*/ 5055647 h 6051730"/>
              <a:gd name="connsiteX51" fmla="*/ 2970149 w 7775429"/>
              <a:gd name="connsiteY51" fmla="*/ 5212628 h 6051730"/>
              <a:gd name="connsiteX52" fmla="*/ 3117294 w 7775429"/>
              <a:gd name="connsiteY52" fmla="*/ 5466022 h 6051730"/>
              <a:gd name="connsiteX53" fmla="*/ 3138834 w 7775429"/>
              <a:gd name="connsiteY53" fmla="*/ 5503115 h 6051730"/>
              <a:gd name="connsiteX54" fmla="*/ 3039048 w 7775429"/>
              <a:gd name="connsiteY54" fmla="*/ 5503115 h 6051730"/>
              <a:gd name="connsiteX55" fmla="*/ 1437823 w 7775429"/>
              <a:gd name="connsiteY55" fmla="*/ 5503115 h 6051730"/>
              <a:gd name="connsiteX56" fmla="*/ 1112968 w 7775429"/>
              <a:gd name="connsiteY56" fmla="*/ 5311656 h 6051730"/>
              <a:gd name="connsiteX57" fmla="*/ 51474 w 7775429"/>
              <a:gd name="connsiteY57" fmla="*/ 3483691 h 6051730"/>
              <a:gd name="connsiteX58" fmla="*/ 51474 w 7775429"/>
              <a:gd name="connsiteY58" fmla="*/ 3109892 h 6051730"/>
              <a:gd name="connsiteX59" fmla="*/ 1112968 w 7775429"/>
              <a:gd name="connsiteY59" fmla="*/ 1281925 h 6051730"/>
              <a:gd name="connsiteX60" fmla="*/ 1437823 w 7775429"/>
              <a:gd name="connsiteY60" fmla="*/ 1090467 h 6051730"/>
              <a:gd name="connsiteX61" fmla="*/ 3556238 w 7775429"/>
              <a:gd name="connsiteY61" fmla="*/ 1090467 h 6051730"/>
              <a:gd name="connsiteX62" fmla="*/ 3885668 w 7775429"/>
              <a:gd name="connsiteY62" fmla="*/ 1281925 h 6051730"/>
              <a:gd name="connsiteX63" fmla="*/ 4942588 w 7775429"/>
              <a:gd name="connsiteY63" fmla="*/ 3109892 h 6051730"/>
              <a:gd name="connsiteX64" fmla="*/ 4942588 w 7775429"/>
              <a:gd name="connsiteY64" fmla="*/ 3483691 h 6051730"/>
              <a:gd name="connsiteX65" fmla="*/ 4550147 w 7775429"/>
              <a:gd name="connsiteY65" fmla="*/ 4162428 h 6051730"/>
              <a:gd name="connsiteX66" fmla="*/ 4517072 w 7775429"/>
              <a:gd name="connsiteY66" fmla="*/ 4219628 h 6051730"/>
              <a:gd name="connsiteX67" fmla="*/ 4518236 w 7775429"/>
              <a:gd name="connsiteY67" fmla="*/ 4220116 h 6051730"/>
              <a:gd name="connsiteX68" fmla="*/ 4576603 w 7775429"/>
              <a:gd name="connsiteY68" fmla="*/ 4278984 h 6051730"/>
              <a:gd name="connsiteX69" fmla="*/ 5020470 w 7775429"/>
              <a:gd name="connsiteY69" fmla="*/ 5046664 h 6051730"/>
              <a:gd name="connsiteX70" fmla="*/ 5020470 w 7775429"/>
              <a:gd name="connsiteY70" fmla="*/ 5203646 h 6051730"/>
              <a:gd name="connsiteX71" fmla="*/ 4576603 w 7775429"/>
              <a:gd name="connsiteY71" fmla="*/ 5971324 h 6051730"/>
              <a:gd name="connsiteX72" fmla="*/ 4438254 w 7775429"/>
              <a:gd name="connsiteY72" fmla="*/ 6051730 h 605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7775429" h="6051730">
                <a:moveTo>
                  <a:pt x="6757888" y="3123835"/>
                </a:moveTo>
                <a:cubicBezTo>
                  <a:pt x="5223007" y="3123835"/>
                  <a:pt x="5223007" y="3123835"/>
                  <a:pt x="5223007" y="3123835"/>
                </a:cubicBezTo>
                <a:cubicBezTo>
                  <a:pt x="5145351" y="3123835"/>
                  <a:pt x="5044851" y="3069664"/>
                  <a:pt x="5003739" y="3001951"/>
                </a:cubicBezTo>
                <a:cubicBezTo>
                  <a:pt x="4236300" y="1688315"/>
                  <a:pt x="4236300" y="1688315"/>
                  <a:pt x="4236300" y="1688315"/>
                </a:cubicBezTo>
                <a:cubicBezTo>
                  <a:pt x="4199755" y="1616088"/>
                  <a:pt x="4199755" y="1507747"/>
                  <a:pt x="4236300" y="1435519"/>
                </a:cubicBezTo>
                <a:cubicBezTo>
                  <a:pt x="5003739" y="121884"/>
                  <a:pt x="5003739" y="121884"/>
                  <a:pt x="5003739" y="121884"/>
                </a:cubicBezTo>
                <a:cubicBezTo>
                  <a:pt x="5044851" y="54170"/>
                  <a:pt x="5145351" y="0"/>
                  <a:pt x="5223007" y="0"/>
                </a:cubicBezTo>
                <a:lnTo>
                  <a:pt x="6757888" y="0"/>
                </a:lnTo>
                <a:cubicBezTo>
                  <a:pt x="6840113" y="0"/>
                  <a:pt x="6940611" y="54170"/>
                  <a:pt x="6977155" y="121884"/>
                </a:cubicBezTo>
                <a:cubicBezTo>
                  <a:pt x="7744595" y="1435519"/>
                  <a:pt x="7744595" y="1435519"/>
                  <a:pt x="7744595" y="1435519"/>
                </a:cubicBezTo>
                <a:cubicBezTo>
                  <a:pt x="7785708" y="1507747"/>
                  <a:pt x="7785708" y="1616088"/>
                  <a:pt x="7744595" y="1688315"/>
                </a:cubicBezTo>
                <a:cubicBezTo>
                  <a:pt x="6977155" y="3001951"/>
                  <a:pt x="6977155" y="3001951"/>
                  <a:pt x="6977155" y="3001951"/>
                </a:cubicBezTo>
                <a:cubicBezTo>
                  <a:pt x="6940611" y="3069664"/>
                  <a:pt x="6840113" y="3123835"/>
                  <a:pt x="6757888" y="3123835"/>
                </a:cubicBezTo>
                <a:close/>
                <a:moveTo>
                  <a:pt x="3556238" y="5503115"/>
                </a:moveTo>
                <a:cubicBezTo>
                  <a:pt x="3556238" y="5503115"/>
                  <a:pt x="3556238" y="5503115"/>
                  <a:pt x="3291436" y="5503115"/>
                </a:cubicBezTo>
                <a:lnTo>
                  <a:pt x="3260544" y="5503115"/>
                </a:lnTo>
                <a:lnTo>
                  <a:pt x="3231067" y="5452355"/>
                </a:lnTo>
                <a:cubicBezTo>
                  <a:pt x="3190023" y="5381674"/>
                  <a:pt x="3142263" y="5299428"/>
                  <a:pt x="3086688" y="5203722"/>
                </a:cubicBezTo>
                <a:cubicBezTo>
                  <a:pt x="3061136" y="5161292"/>
                  <a:pt x="3061136" y="5106983"/>
                  <a:pt x="3086688" y="5064553"/>
                </a:cubicBezTo>
                <a:cubicBezTo>
                  <a:pt x="3086688" y="5064553"/>
                  <a:pt x="3086688" y="5064553"/>
                  <a:pt x="3481893" y="4383983"/>
                </a:cubicBezTo>
                <a:cubicBezTo>
                  <a:pt x="3505743" y="4339856"/>
                  <a:pt x="3553439" y="4312701"/>
                  <a:pt x="3602840" y="4312701"/>
                </a:cubicBezTo>
                <a:cubicBezTo>
                  <a:pt x="3602840" y="4312701"/>
                  <a:pt x="3602840" y="4312701"/>
                  <a:pt x="4391548" y="4312701"/>
                </a:cubicBezTo>
                <a:cubicBezTo>
                  <a:pt x="4404323" y="4312701"/>
                  <a:pt x="4416781" y="4314398"/>
                  <a:pt x="4428679" y="4317633"/>
                </a:cubicBezTo>
                <a:lnTo>
                  <a:pt x="4454216" y="4328340"/>
                </a:lnTo>
                <a:lnTo>
                  <a:pt x="4438609" y="4355333"/>
                </a:lnTo>
                <a:cubicBezTo>
                  <a:pt x="4297495" y="4599392"/>
                  <a:pt x="4116869" y="4911789"/>
                  <a:pt x="3885668" y="5311656"/>
                </a:cubicBezTo>
                <a:cubicBezTo>
                  <a:pt x="3817038" y="5430178"/>
                  <a:pt x="3693500" y="5503115"/>
                  <a:pt x="3556238" y="5503115"/>
                </a:cubicBezTo>
                <a:close/>
                <a:moveTo>
                  <a:pt x="4438254" y="6051730"/>
                </a:moveTo>
                <a:cubicBezTo>
                  <a:pt x="4438254" y="6051730"/>
                  <a:pt x="4438254" y="6051730"/>
                  <a:pt x="3548595" y="6051730"/>
                </a:cubicBezTo>
                <a:cubicBezTo>
                  <a:pt x="3492871" y="6051730"/>
                  <a:pt x="3439071" y="6021098"/>
                  <a:pt x="3412169" y="5971324"/>
                </a:cubicBezTo>
                <a:cubicBezTo>
                  <a:pt x="3412169" y="5971324"/>
                  <a:pt x="3412169" y="5971324"/>
                  <a:pt x="3173058" y="5559560"/>
                </a:cubicBezTo>
                <a:lnTo>
                  <a:pt x="3146046" y="5513043"/>
                </a:lnTo>
                <a:lnTo>
                  <a:pt x="3167300" y="5513043"/>
                </a:lnTo>
                <a:lnTo>
                  <a:pt x="3267756" y="5513043"/>
                </a:lnTo>
                <a:lnTo>
                  <a:pt x="3311396" y="5588194"/>
                </a:lnTo>
                <a:cubicBezTo>
                  <a:pt x="3478124" y="5875309"/>
                  <a:pt x="3478124" y="5875309"/>
                  <a:pt x="3478124" y="5875309"/>
                </a:cubicBezTo>
                <a:cubicBezTo>
                  <a:pt x="3501973" y="5919436"/>
                  <a:pt x="3549670" y="5946592"/>
                  <a:pt x="3599071" y="5946592"/>
                </a:cubicBezTo>
                <a:cubicBezTo>
                  <a:pt x="4387779" y="5946592"/>
                  <a:pt x="4387779" y="5946592"/>
                  <a:pt x="4387779" y="5946592"/>
                </a:cubicBezTo>
                <a:cubicBezTo>
                  <a:pt x="4438882" y="5946592"/>
                  <a:pt x="4484876" y="5919436"/>
                  <a:pt x="4510428" y="5875309"/>
                </a:cubicBezTo>
                <a:cubicBezTo>
                  <a:pt x="4903930" y="5194740"/>
                  <a:pt x="4903930" y="5194740"/>
                  <a:pt x="4903930" y="5194740"/>
                </a:cubicBezTo>
                <a:cubicBezTo>
                  <a:pt x="4929483" y="5152309"/>
                  <a:pt x="4929483" y="5098000"/>
                  <a:pt x="4903930" y="5055570"/>
                </a:cubicBezTo>
                <a:cubicBezTo>
                  <a:pt x="4510428" y="4375000"/>
                  <a:pt x="4510428" y="4375000"/>
                  <a:pt x="4510428" y="4375000"/>
                </a:cubicBezTo>
                <a:cubicBezTo>
                  <a:pt x="4497651" y="4352936"/>
                  <a:pt x="4479766" y="4335115"/>
                  <a:pt x="4458686" y="4322811"/>
                </a:cubicBezTo>
                <a:lnTo>
                  <a:pt x="4452698" y="4320302"/>
                </a:lnTo>
                <a:lnTo>
                  <a:pt x="4484794" y="4264792"/>
                </a:lnTo>
                <a:lnTo>
                  <a:pt x="4508664" y="4223507"/>
                </a:lnTo>
                <a:lnTo>
                  <a:pt x="4483907" y="4213126"/>
                </a:lnTo>
                <a:cubicBezTo>
                  <a:pt x="4470485" y="4209476"/>
                  <a:pt x="4456434" y="4207562"/>
                  <a:pt x="4442024" y="4207562"/>
                </a:cubicBezTo>
                <a:cubicBezTo>
                  <a:pt x="3552365" y="4207562"/>
                  <a:pt x="3552365" y="4207562"/>
                  <a:pt x="3552365" y="4207562"/>
                </a:cubicBezTo>
                <a:cubicBezTo>
                  <a:pt x="3496641" y="4207562"/>
                  <a:pt x="3442841" y="4238192"/>
                  <a:pt x="3415938" y="4287967"/>
                </a:cubicBezTo>
                <a:cubicBezTo>
                  <a:pt x="2970149" y="5055647"/>
                  <a:pt x="2970149" y="5055647"/>
                  <a:pt x="2970149" y="5055647"/>
                </a:cubicBezTo>
                <a:cubicBezTo>
                  <a:pt x="2941326" y="5103506"/>
                  <a:pt x="2941326" y="5164767"/>
                  <a:pt x="2970149" y="5212628"/>
                </a:cubicBezTo>
                <a:cubicBezTo>
                  <a:pt x="3025872" y="5308588"/>
                  <a:pt x="3074630" y="5392553"/>
                  <a:pt x="3117294" y="5466022"/>
                </a:cubicBezTo>
                <a:lnTo>
                  <a:pt x="3138834" y="5503115"/>
                </a:lnTo>
                <a:lnTo>
                  <a:pt x="3039048" y="5503115"/>
                </a:lnTo>
                <a:cubicBezTo>
                  <a:pt x="2728732" y="5503115"/>
                  <a:pt x="2232229" y="5503115"/>
                  <a:pt x="1437823" y="5503115"/>
                </a:cubicBezTo>
                <a:cubicBezTo>
                  <a:pt x="1305136" y="5503115"/>
                  <a:pt x="1177024" y="5430178"/>
                  <a:pt x="1112968" y="5311656"/>
                </a:cubicBezTo>
                <a:cubicBezTo>
                  <a:pt x="1112968" y="5311656"/>
                  <a:pt x="1112968" y="5311656"/>
                  <a:pt x="51474" y="3483691"/>
                </a:cubicBezTo>
                <a:cubicBezTo>
                  <a:pt x="-17158" y="3369728"/>
                  <a:pt x="-17158" y="3223855"/>
                  <a:pt x="51474" y="3109892"/>
                </a:cubicBezTo>
                <a:cubicBezTo>
                  <a:pt x="51474" y="3109892"/>
                  <a:pt x="51474" y="3109892"/>
                  <a:pt x="1112968" y="1281925"/>
                </a:cubicBezTo>
                <a:cubicBezTo>
                  <a:pt x="1177024" y="1163403"/>
                  <a:pt x="1305136" y="1090467"/>
                  <a:pt x="1437823" y="1090467"/>
                </a:cubicBezTo>
                <a:cubicBezTo>
                  <a:pt x="1437823" y="1090467"/>
                  <a:pt x="1437823" y="1090467"/>
                  <a:pt x="3556238" y="1090467"/>
                </a:cubicBezTo>
                <a:cubicBezTo>
                  <a:pt x="3693500" y="1090467"/>
                  <a:pt x="3817038" y="1163403"/>
                  <a:pt x="3885668" y="1281925"/>
                </a:cubicBezTo>
                <a:cubicBezTo>
                  <a:pt x="3885668" y="1281925"/>
                  <a:pt x="3885668" y="1281925"/>
                  <a:pt x="4942588" y="3109892"/>
                </a:cubicBezTo>
                <a:cubicBezTo>
                  <a:pt x="5011220" y="3223855"/>
                  <a:pt x="5011220" y="3369728"/>
                  <a:pt x="4942588" y="3483691"/>
                </a:cubicBezTo>
                <a:cubicBezTo>
                  <a:pt x="4942588" y="3483691"/>
                  <a:pt x="4942588" y="3483691"/>
                  <a:pt x="4550147" y="4162428"/>
                </a:cubicBezTo>
                <a:lnTo>
                  <a:pt x="4517072" y="4219628"/>
                </a:lnTo>
                <a:lnTo>
                  <a:pt x="4518236" y="4220116"/>
                </a:lnTo>
                <a:cubicBezTo>
                  <a:pt x="4542015" y="4233996"/>
                  <a:pt x="4562190" y="4254096"/>
                  <a:pt x="4576603" y="4278984"/>
                </a:cubicBezTo>
                <a:cubicBezTo>
                  <a:pt x="4576603" y="4278984"/>
                  <a:pt x="4576603" y="4278984"/>
                  <a:pt x="5020470" y="5046664"/>
                </a:cubicBezTo>
                <a:cubicBezTo>
                  <a:pt x="5049294" y="5094524"/>
                  <a:pt x="5049294" y="5155785"/>
                  <a:pt x="5020470" y="5203646"/>
                </a:cubicBezTo>
                <a:cubicBezTo>
                  <a:pt x="5020470" y="5203646"/>
                  <a:pt x="5020470" y="5203646"/>
                  <a:pt x="4576603" y="5971324"/>
                </a:cubicBezTo>
                <a:cubicBezTo>
                  <a:pt x="4547780" y="6021098"/>
                  <a:pt x="4495898" y="6051730"/>
                  <a:pt x="4438254" y="605173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199" y="465676"/>
            <a:ext cx="5451504" cy="2754602"/>
          </a:xfrm>
        </p:spPr>
        <p:txBody>
          <a:bodyPr anchor="b">
            <a:normAutofit/>
          </a:bodyPr>
          <a:lstStyle/>
          <a:p>
            <a:r>
              <a:rPr lang="nl-NL" sz="4000"/>
              <a:t>Luchtzuiverende toren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5200" y="3393569"/>
            <a:ext cx="3018553" cy="312383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2000"/>
          </a:p>
          <a:p>
            <a:pPr marL="0" indent="0">
              <a:buNone/>
            </a:pPr>
            <a:r>
              <a:rPr lang="nl-NL" sz="2000">
                <a:hlinkClick r:id="rId5"/>
              </a:rPr>
              <a:t>Website Roosegaarde </a:t>
            </a:r>
            <a:endParaRPr lang="nl-NL" sz="2000"/>
          </a:p>
        </p:txBody>
      </p:sp>
      <p:pic>
        <p:nvPicPr>
          <p:cNvPr id="6" name="World Economic Forum - Smog Free Project by Roosegaarde-HD" descr="Afbeelding met groot, rijden, mensen, trein&#10;&#10;Automatisch gegenereerde beschrijv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30500" y="4018964"/>
            <a:ext cx="1873047" cy="1873047"/>
          </a:xfrm>
          <a:prstGeom prst="rect">
            <a:avLst/>
          </a:prstGeom>
        </p:spPr>
      </p:pic>
      <p:pic>
        <p:nvPicPr>
          <p:cNvPr id="5" name="Afbeelding 4" descr="Afbeelding met gras, buiten, gebouw, veld&#10;&#10;Automatisch gegenereerde beschrijvi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3016" y="1909854"/>
            <a:ext cx="2170239" cy="2846216"/>
          </a:xfrm>
          <a:prstGeom prst="rect">
            <a:avLst/>
          </a:prstGeom>
        </p:spPr>
      </p:pic>
      <p:pic>
        <p:nvPicPr>
          <p:cNvPr id="4" name="Afbeelding 3" descr="Afbeelding met tekening&#10;&#10;Automatisch gegenereerde beschrijvi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4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9398BB-6F62-472B-88B2-8D942FEBF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F076673-2450-47A0-8561-8A207DE17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3983755" y="465674"/>
            <a:ext cx="7775429" cy="6051730"/>
          </a:xfrm>
          <a:custGeom>
            <a:avLst/>
            <a:gdLst>
              <a:gd name="connsiteX0" fmla="*/ 6757888 w 7775429"/>
              <a:gd name="connsiteY0" fmla="*/ 3123835 h 6051730"/>
              <a:gd name="connsiteX1" fmla="*/ 5223007 w 7775429"/>
              <a:gd name="connsiteY1" fmla="*/ 3123835 h 6051730"/>
              <a:gd name="connsiteX2" fmla="*/ 5003739 w 7775429"/>
              <a:gd name="connsiteY2" fmla="*/ 3001951 h 6051730"/>
              <a:gd name="connsiteX3" fmla="*/ 4236300 w 7775429"/>
              <a:gd name="connsiteY3" fmla="*/ 1688315 h 6051730"/>
              <a:gd name="connsiteX4" fmla="*/ 4236300 w 7775429"/>
              <a:gd name="connsiteY4" fmla="*/ 1435519 h 6051730"/>
              <a:gd name="connsiteX5" fmla="*/ 5003739 w 7775429"/>
              <a:gd name="connsiteY5" fmla="*/ 121884 h 6051730"/>
              <a:gd name="connsiteX6" fmla="*/ 5223007 w 7775429"/>
              <a:gd name="connsiteY6" fmla="*/ 0 h 6051730"/>
              <a:gd name="connsiteX7" fmla="*/ 6757888 w 7775429"/>
              <a:gd name="connsiteY7" fmla="*/ 0 h 6051730"/>
              <a:gd name="connsiteX8" fmla="*/ 6977155 w 7775429"/>
              <a:gd name="connsiteY8" fmla="*/ 121884 h 6051730"/>
              <a:gd name="connsiteX9" fmla="*/ 7744595 w 7775429"/>
              <a:gd name="connsiteY9" fmla="*/ 1435519 h 6051730"/>
              <a:gd name="connsiteX10" fmla="*/ 7744595 w 7775429"/>
              <a:gd name="connsiteY10" fmla="*/ 1688315 h 6051730"/>
              <a:gd name="connsiteX11" fmla="*/ 6977155 w 7775429"/>
              <a:gd name="connsiteY11" fmla="*/ 3001951 h 6051730"/>
              <a:gd name="connsiteX12" fmla="*/ 6757888 w 7775429"/>
              <a:gd name="connsiteY12" fmla="*/ 3123835 h 6051730"/>
              <a:gd name="connsiteX13" fmla="*/ 3556238 w 7775429"/>
              <a:gd name="connsiteY13" fmla="*/ 5503115 h 6051730"/>
              <a:gd name="connsiteX14" fmla="*/ 3291436 w 7775429"/>
              <a:gd name="connsiteY14" fmla="*/ 5503115 h 6051730"/>
              <a:gd name="connsiteX15" fmla="*/ 3260544 w 7775429"/>
              <a:gd name="connsiteY15" fmla="*/ 5503115 h 6051730"/>
              <a:gd name="connsiteX16" fmla="*/ 3231067 w 7775429"/>
              <a:gd name="connsiteY16" fmla="*/ 5452355 h 6051730"/>
              <a:gd name="connsiteX17" fmla="*/ 3086688 w 7775429"/>
              <a:gd name="connsiteY17" fmla="*/ 5203722 h 6051730"/>
              <a:gd name="connsiteX18" fmla="*/ 3086688 w 7775429"/>
              <a:gd name="connsiteY18" fmla="*/ 5064553 h 6051730"/>
              <a:gd name="connsiteX19" fmla="*/ 3481893 w 7775429"/>
              <a:gd name="connsiteY19" fmla="*/ 4383983 h 6051730"/>
              <a:gd name="connsiteX20" fmla="*/ 3602840 w 7775429"/>
              <a:gd name="connsiteY20" fmla="*/ 4312701 h 6051730"/>
              <a:gd name="connsiteX21" fmla="*/ 4391548 w 7775429"/>
              <a:gd name="connsiteY21" fmla="*/ 4312701 h 6051730"/>
              <a:gd name="connsiteX22" fmla="*/ 4428679 w 7775429"/>
              <a:gd name="connsiteY22" fmla="*/ 4317633 h 6051730"/>
              <a:gd name="connsiteX23" fmla="*/ 4454216 w 7775429"/>
              <a:gd name="connsiteY23" fmla="*/ 4328340 h 6051730"/>
              <a:gd name="connsiteX24" fmla="*/ 4438609 w 7775429"/>
              <a:gd name="connsiteY24" fmla="*/ 4355333 h 6051730"/>
              <a:gd name="connsiteX25" fmla="*/ 3885668 w 7775429"/>
              <a:gd name="connsiteY25" fmla="*/ 5311656 h 6051730"/>
              <a:gd name="connsiteX26" fmla="*/ 3556238 w 7775429"/>
              <a:gd name="connsiteY26" fmla="*/ 5503115 h 6051730"/>
              <a:gd name="connsiteX27" fmla="*/ 4438254 w 7775429"/>
              <a:gd name="connsiteY27" fmla="*/ 6051730 h 6051730"/>
              <a:gd name="connsiteX28" fmla="*/ 3548595 w 7775429"/>
              <a:gd name="connsiteY28" fmla="*/ 6051730 h 6051730"/>
              <a:gd name="connsiteX29" fmla="*/ 3412169 w 7775429"/>
              <a:gd name="connsiteY29" fmla="*/ 5971324 h 6051730"/>
              <a:gd name="connsiteX30" fmla="*/ 3173058 w 7775429"/>
              <a:gd name="connsiteY30" fmla="*/ 5559560 h 6051730"/>
              <a:gd name="connsiteX31" fmla="*/ 3146046 w 7775429"/>
              <a:gd name="connsiteY31" fmla="*/ 5513043 h 6051730"/>
              <a:gd name="connsiteX32" fmla="*/ 3167300 w 7775429"/>
              <a:gd name="connsiteY32" fmla="*/ 5513043 h 6051730"/>
              <a:gd name="connsiteX33" fmla="*/ 3267756 w 7775429"/>
              <a:gd name="connsiteY33" fmla="*/ 5513043 h 6051730"/>
              <a:gd name="connsiteX34" fmla="*/ 3311396 w 7775429"/>
              <a:gd name="connsiteY34" fmla="*/ 5588194 h 6051730"/>
              <a:gd name="connsiteX35" fmla="*/ 3478124 w 7775429"/>
              <a:gd name="connsiteY35" fmla="*/ 5875309 h 6051730"/>
              <a:gd name="connsiteX36" fmla="*/ 3599071 w 7775429"/>
              <a:gd name="connsiteY36" fmla="*/ 5946592 h 6051730"/>
              <a:gd name="connsiteX37" fmla="*/ 4387779 w 7775429"/>
              <a:gd name="connsiteY37" fmla="*/ 5946592 h 6051730"/>
              <a:gd name="connsiteX38" fmla="*/ 4510428 w 7775429"/>
              <a:gd name="connsiteY38" fmla="*/ 5875309 h 6051730"/>
              <a:gd name="connsiteX39" fmla="*/ 4903930 w 7775429"/>
              <a:gd name="connsiteY39" fmla="*/ 5194740 h 6051730"/>
              <a:gd name="connsiteX40" fmla="*/ 4903930 w 7775429"/>
              <a:gd name="connsiteY40" fmla="*/ 5055570 h 6051730"/>
              <a:gd name="connsiteX41" fmla="*/ 4510428 w 7775429"/>
              <a:gd name="connsiteY41" fmla="*/ 4375000 h 6051730"/>
              <a:gd name="connsiteX42" fmla="*/ 4458686 w 7775429"/>
              <a:gd name="connsiteY42" fmla="*/ 4322811 h 6051730"/>
              <a:gd name="connsiteX43" fmla="*/ 4452698 w 7775429"/>
              <a:gd name="connsiteY43" fmla="*/ 4320302 h 6051730"/>
              <a:gd name="connsiteX44" fmla="*/ 4484794 w 7775429"/>
              <a:gd name="connsiteY44" fmla="*/ 4264792 h 6051730"/>
              <a:gd name="connsiteX45" fmla="*/ 4508664 w 7775429"/>
              <a:gd name="connsiteY45" fmla="*/ 4223507 h 6051730"/>
              <a:gd name="connsiteX46" fmla="*/ 4483907 w 7775429"/>
              <a:gd name="connsiteY46" fmla="*/ 4213126 h 6051730"/>
              <a:gd name="connsiteX47" fmla="*/ 4442024 w 7775429"/>
              <a:gd name="connsiteY47" fmla="*/ 4207562 h 6051730"/>
              <a:gd name="connsiteX48" fmla="*/ 3552365 w 7775429"/>
              <a:gd name="connsiteY48" fmla="*/ 4207562 h 6051730"/>
              <a:gd name="connsiteX49" fmla="*/ 3415938 w 7775429"/>
              <a:gd name="connsiteY49" fmla="*/ 4287967 h 6051730"/>
              <a:gd name="connsiteX50" fmla="*/ 2970149 w 7775429"/>
              <a:gd name="connsiteY50" fmla="*/ 5055647 h 6051730"/>
              <a:gd name="connsiteX51" fmla="*/ 2970149 w 7775429"/>
              <a:gd name="connsiteY51" fmla="*/ 5212628 h 6051730"/>
              <a:gd name="connsiteX52" fmla="*/ 3117294 w 7775429"/>
              <a:gd name="connsiteY52" fmla="*/ 5466022 h 6051730"/>
              <a:gd name="connsiteX53" fmla="*/ 3138834 w 7775429"/>
              <a:gd name="connsiteY53" fmla="*/ 5503115 h 6051730"/>
              <a:gd name="connsiteX54" fmla="*/ 3039048 w 7775429"/>
              <a:gd name="connsiteY54" fmla="*/ 5503115 h 6051730"/>
              <a:gd name="connsiteX55" fmla="*/ 1437823 w 7775429"/>
              <a:gd name="connsiteY55" fmla="*/ 5503115 h 6051730"/>
              <a:gd name="connsiteX56" fmla="*/ 1112968 w 7775429"/>
              <a:gd name="connsiteY56" fmla="*/ 5311656 h 6051730"/>
              <a:gd name="connsiteX57" fmla="*/ 51474 w 7775429"/>
              <a:gd name="connsiteY57" fmla="*/ 3483691 h 6051730"/>
              <a:gd name="connsiteX58" fmla="*/ 51474 w 7775429"/>
              <a:gd name="connsiteY58" fmla="*/ 3109892 h 6051730"/>
              <a:gd name="connsiteX59" fmla="*/ 1112968 w 7775429"/>
              <a:gd name="connsiteY59" fmla="*/ 1281925 h 6051730"/>
              <a:gd name="connsiteX60" fmla="*/ 1437823 w 7775429"/>
              <a:gd name="connsiteY60" fmla="*/ 1090467 h 6051730"/>
              <a:gd name="connsiteX61" fmla="*/ 3556238 w 7775429"/>
              <a:gd name="connsiteY61" fmla="*/ 1090467 h 6051730"/>
              <a:gd name="connsiteX62" fmla="*/ 3885668 w 7775429"/>
              <a:gd name="connsiteY62" fmla="*/ 1281925 h 6051730"/>
              <a:gd name="connsiteX63" fmla="*/ 4942588 w 7775429"/>
              <a:gd name="connsiteY63" fmla="*/ 3109892 h 6051730"/>
              <a:gd name="connsiteX64" fmla="*/ 4942588 w 7775429"/>
              <a:gd name="connsiteY64" fmla="*/ 3483691 h 6051730"/>
              <a:gd name="connsiteX65" fmla="*/ 4550147 w 7775429"/>
              <a:gd name="connsiteY65" fmla="*/ 4162428 h 6051730"/>
              <a:gd name="connsiteX66" fmla="*/ 4517072 w 7775429"/>
              <a:gd name="connsiteY66" fmla="*/ 4219628 h 6051730"/>
              <a:gd name="connsiteX67" fmla="*/ 4518236 w 7775429"/>
              <a:gd name="connsiteY67" fmla="*/ 4220116 h 6051730"/>
              <a:gd name="connsiteX68" fmla="*/ 4576603 w 7775429"/>
              <a:gd name="connsiteY68" fmla="*/ 4278984 h 6051730"/>
              <a:gd name="connsiteX69" fmla="*/ 5020470 w 7775429"/>
              <a:gd name="connsiteY69" fmla="*/ 5046664 h 6051730"/>
              <a:gd name="connsiteX70" fmla="*/ 5020470 w 7775429"/>
              <a:gd name="connsiteY70" fmla="*/ 5203646 h 6051730"/>
              <a:gd name="connsiteX71" fmla="*/ 4576603 w 7775429"/>
              <a:gd name="connsiteY71" fmla="*/ 5971324 h 6051730"/>
              <a:gd name="connsiteX72" fmla="*/ 4438254 w 7775429"/>
              <a:gd name="connsiteY72" fmla="*/ 6051730 h 605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7775429" h="6051730">
                <a:moveTo>
                  <a:pt x="6757888" y="3123835"/>
                </a:moveTo>
                <a:cubicBezTo>
                  <a:pt x="5223007" y="3123835"/>
                  <a:pt x="5223007" y="3123835"/>
                  <a:pt x="5223007" y="3123835"/>
                </a:cubicBezTo>
                <a:cubicBezTo>
                  <a:pt x="5145351" y="3123835"/>
                  <a:pt x="5044851" y="3069664"/>
                  <a:pt x="5003739" y="3001951"/>
                </a:cubicBezTo>
                <a:cubicBezTo>
                  <a:pt x="4236300" y="1688315"/>
                  <a:pt x="4236300" y="1688315"/>
                  <a:pt x="4236300" y="1688315"/>
                </a:cubicBezTo>
                <a:cubicBezTo>
                  <a:pt x="4199755" y="1616088"/>
                  <a:pt x="4199755" y="1507747"/>
                  <a:pt x="4236300" y="1435519"/>
                </a:cubicBezTo>
                <a:cubicBezTo>
                  <a:pt x="5003739" y="121884"/>
                  <a:pt x="5003739" y="121884"/>
                  <a:pt x="5003739" y="121884"/>
                </a:cubicBezTo>
                <a:cubicBezTo>
                  <a:pt x="5044851" y="54170"/>
                  <a:pt x="5145351" y="0"/>
                  <a:pt x="5223007" y="0"/>
                </a:cubicBezTo>
                <a:lnTo>
                  <a:pt x="6757888" y="0"/>
                </a:lnTo>
                <a:cubicBezTo>
                  <a:pt x="6840113" y="0"/>
                  <a:pt x="6940611" y="54170"/>
                  <a:pt x="6977155" y="121884"/>
                </a:cubicBezTo>
                <a:cubicBezTo>
                  <a:pt x="7744595" y="1435519"/>
                  <a:pt x="7744595" y="1435519"/>
                  <a:pt x="7744595" y="1435519"/>
                </a:cubicBezTo>
                <a:cubicBezTo>
                  <a:pt x="7785708" y="1507747"/>
                  <a:pt x="7785708" y="1616088"/>
                  <a:pt x="7744595" y="1688315"/>
                </a:cubicBezTo>
                <a:cubicBezTo>
                  <a:pt x="6977155" y="3001951"/>
                  <a:pt x="6977155" y="3001951"/>
                  <a:pt x="6977155" y="3001951"/>
                </a:cubicBezTo>
                <a:cubicBezTo>
                  <a:pt x="6940611" y="3069664"/>
                  <a:pt x="6840113" y="3123835"/>
                  <a:pt x="6757888" y="3123835"/>
                </a:cubicBezTo>
                <a:close/>
                <a:moveTo>
                  <a:pt x="3556238" y="5503115"/>
                </a:moveTo>
                <a:cubicBezTo>
                  <a:pt x="3556238" y="5503115"/>
                  <a:pt x="3556238" y="5503115"/>
                  <a:pt x="3291436" y="5503115"/>
                </a:cubicBezTo>
                <a:lnTo>
                  <a:pt x="3260544" y="5503115"/>
                </a:lnTo>
                <a:lnTo>
                  <a:pt x="3231067" y="5452355"/>
                </a:lnTo>
                <a:cubicBezTo>
                  <a:pt x="3190023" y="5381674"/>
                  <a:pt x="3142263" y="5299428"/>
                  <a:pt x="3086688" y="5203722"/>
                </a:cubicBezTo>
                <a:cubicBezTo>
                  <a:pt x="3061136" y="5161292"/>
                  <a:pt x="3061136" y="5106983"/>
                  <a:pt x="3086688" y="5064553"/>
                </a:cubicBezTo>
                <a:cubicBezTo>
                  <a:pt x="3086688" y="5064553"/>
                  <a:pt x="3086688" y="5064553"/>
                  <a:pt x="3481893" y="4383983"/>
                </a:cubicBezTo>
                <a:cubicBezTo>
                  <a:pt x="3505743" y="4339856"/>
                  <a:pt x="3553439" y="4312701"/>
                  <a:pt x="3602840" y="4312701"/>
                </a:cubicBezTo>
                <a:cubicBezTo>
                  <a:pt x="3602840" y="4312701"/>
                  <a:pt x="3602840" y="4312701"/>
                  <a:pt x="4391548" y="4312701"/>
                </a:cubicBezTo>
                <a:cubicBezTo>
                  <a:pt x="4404323" y="4312701"/>
                  <a:pt x="4416781" y="4314398"/>
                  <a:pt x="4428679" y="4317633"/>
                </a:cubicBezTo>
                <a:lnTo>
                  <a:pt x="4454216" y="4328340"/>
                </a:lnTo>
                <a:lnTo>
                  <a:pt x="4438609" y="4355333"/>
                </a:lnTo>
                <a:cubicBezTo>
                  <a:pt x="4297495" y="4599392"/>
                  <a:pt x="4116869" y="4911789"/>
                  <a:pt x="3885668" y="5311656"/>
                </a:cubicBezTo>
                <a:cubicBezTo>
                  <a:pt x="3817038" y="5430178"/>
                  <a:pt x="3693500" y="5503115"/>
                  <a:pt x="3556238" y="5503115"/>
                </a:cubicBezTo>
                <a:close/>
                <a:moveTo>
                  <a:pt x="4438254" y="6051730"/>
                </a:moveTo>
                <a:cubicBezTo>
                  <a:pt x="4438254" y="6051730"/>
                  <a:pt x="4438254" y="6051730"/>
                  <a:pt x="3548595" y="6051730"/>
                </a:cubicBezTo>
                <a:cubicBezTo>
                  <a:pt x="3492871" y="6051730"/>
                  <a:pt x="3439071" y="6021098"/>
                  <a:pt x="3412169" y="5971324"/>
                </a:cubicBezTo>
                <a:cubicBezTo>
                  <a:pt x="3412169" y="5971324"/>
                  <a:pt x="3412169" y="5971324"/>
                  <a:pt x="3173058" y="5559560"/>
                </a:cubicBezTo>
                <a:lnTo>
                  <a:pt x="3146046" y="5513043"/>
                </a:lnTo>
                <a:lnTo>
                  <a:pt x="3167300" y="5513043"/>
                </a:lnTo>
                <a:lnTo>
                  <a:pt x="3267756" y="5513043"/>
                </a:lnTo>
                <a:lnTo>
                  <a:pt x="3311396" y="5588194"/>
                </a:lnTo>
                <a:cubicBezTo>
                  <a:pt x="3478124" y="5875309"/>
                  <a:pt x="3478124" y="5875309"/>
                  <a:pt x="3478124" y="5875309"/>
                </a:cubicBezTo>
                <a:cubicBezTo>
                  <a:pt x="3501973" y="5919436"/>
                  <a:pt x="3549670" y="5946592"/>
                  <a:pt x="3599071" y="5946592"/>
                </a:cubicBezTo>
                <a:cubicBezTo>
                  <a:pt x="4387779" y="5946592"/>
                  <a:pt x="4387779" y="5946592"/>
                  <a:pt x="4387779" y="5946592"/>
                </a:cubicBezTo>
                <a:cubicBezTo>
                  <a:pt x="4438882" y="5946592"/>
                  <a:pt x="4484876" y="5919436"/>
                  <a:pt x="4510428" y="5875309"/>
                </a:cubicBezTo>
                <a:cubicBezTo>
                  <a:pt x="4903930" y="5194740"/>
                  <a:pt x="4903930" y="5194740"/>
                  <a:pt x="4903930" y="5194740"/>
                </a:cubicBezTo>
                <a:cubicBezTo>
                  <a:pt x="4929483" y="5152309"/>
                  <a:pt x="4929483" y="5098000"/>
                  <a:pt x="4903930" y="5055570"/>
                </a:cubicBezTo>
                <a:cubicBezTo>
                  <a:pt x="4510428" y="4375000"/>
                  <a:pt x="4510428" y="4375000"/>
                  <a:pt x="4510428" y="4375000"/>
                </a:cubicBezTo>
                <a:cubicBezTo>
                  <a:pt x="4497651" y="4352936"/>
                  <a:pt x="4479766" y="4335115"/>
                  <a:pt x="4458686" y="4322811"/>
                </a:cubicBezTo>
                <a:lnTo>
                  <a:pt x="4452698" y="4320302"/>
                </a:lnTo>
                <a:lnTo>
                  <a:pt x="4484794" y="4264792"/>
                </a:lnTo>
                <a:lnTo>
                  <a:pt x="4508664" y="4223507"/>
                </a:lnTo>
                <a:lnTo>
                  <a:pt x="4483907" y="4213126"/>
                </a:lnTo>
                <a:cubicBezTo>
                  <a:pt x="4470485" y="4209476"/>
                  <a:pt x="4456434" y="4207562"/>
                  <a:pt x="4442024" y="4207562"/>
                </a:cubicBezTo>
                <a:cubicBezTo>
                  <a:pt x="3552365" y="4207562"/>
                  <a:pt x="3552365" y="4207562"/>
                  <a:pt x="3552365" y="4207562"/>
                </a:cubicBezTo>
                <a:cubicBezTo>
                  <a:pt x="3496641" y="4207562"/>
                  <a:pt x="3442841" y="4238192"/>
                  <a:pt x="3415938" y="4287967"/>
                </a:cubicBezTo>
                <a:cubicBezTo>
                  <a:pt x="2970149" y="5055647"/>
                  <a:pt x="2970149" y="5055647"/>
                  <a:pt x="2970149" y="5055647"/>
                </a:cubicBezTo>
                <a:cubicBezTo>
                  <a:pt x="2941326" y="5103506"/>
                  <a:pt x="2941326" y="5164767"/>
                  <a:pt x="2970149" y="5212628"/>
                </a:cubicBezTo>
                <a:cubicBezTo>
                  <a:pt x="3025872" y="5308588"/>
                  <a:pt x="3074630" y="5392553"/>
                  <a:pt x="3117294" y="5466022"/>
                </a:cubicBezTo>
                <a:lnTo>
                  <a:pt x="3138834" y="5503115"/>
                </a:lnTo>
                <a:lnTo>
                  <a:pt x="3039048" y="5503115"/>
                </a:lnTo>
                <a:cubicBezTo>
                  <a:pt x="2728732" y="5503115"/>
                  <a:pt x="2232229" y="5503115"/>
                  <a:pt x="1437823" y="5503115"/>
                </a:cubicBezTo>
                <a:cubicBezTo>
                  <a:pt x="1305136" y="5503115"/>
                  <a:pt x="1177024" y="5430178"/>
                  <a:pt x="1112968" y="5311656"/>
                </a:cubicBezTo>
                <a:cubicBezTo>
                  <a:pt x="1112968" y="5311656"/>
                  <a:pt x="1112968" y="5311656"/>
                  <a:pt x="51474" y="3483691"/>
                </a:cubicBezTo>
                <a:cubicBezTo>
                  <a:pt x="-17158" y="3369728"/>
                  <a:pt x="-17158" y="3223855"/>
                  <a:pt x="51474" y="3109892"/>
                </a:cubicBezTo>
                <a:cubicBezTo>
                  <a:pt x="51474" y="3109892"/>
                  <a:pt x="51474" y="3109892"/>
                  <a:pt x="1112968" y="1281925"/>
                </a:cubicBezTo>
                <a:cubicBezTo>
                  <a:pt x="1177024" y="1163403"/>
                  <a:pt x="1305136" y="1090467"/>
                  <a:pt x="1437823" y="1090467"/>
                </a:cubicBezTo>
                <a:cubicBezTo>
                  <a:pt x="1437823" y="1090467"/>
                  <a:pt x="1437823" y="1090467"/>
                  <a:pt x="3556238" y="1090467"/>
                </a:cubicBezTo>
                <a:cubicBezTo>
                  <a:pt x="3693500" y="1090467"/>
                  <a:pt x="3817038" y="1163403"/>
                  <a:pt x="3885668" y="1281925"/>
                </a:cubicBezTo>
                <a:cubicBezTo>
                  <a:pt x="3885668" y="1281925"/>
                  <a:pt x="3885668" y="1281925"/>
                  <a:pt x="4942588" y="3109892"/>
                </a:cubicBezTo>
                <a:cubicBezTo>
                  <a:pt x="5011220" y="3223855"/>
                  <a:pt x="5011220" y="3369728"/>
                  <a:pt x="4942588" y="3483691"/>
                </a:cubicBezTo>
                <a:cubicBezTo>
                  <a:pt x="4942588" y="3483691"/>
                  <a:pt x="4942588" y="3483691"/>
                  <a:pt x="4550147" y="4162428"/>
                </a:cubicBezTo>
                <a:lnTo>
                  <a:pt x="4517072" y="4219628"/>
                </a:lnTo>
                <a:lnTo>
                  <a:pt x="4518236" y="4220116"/>
                </a:lnTo>
                <a:cubicBezTo>
                  <a:pt x="4542015" y="4233996"/>
                  <a:pt x="4562190" y="4254096"/>
                  <a:pt x="4576603" y="4278984"/>
                </a:cubicBezTo>
                <a:cubicBezTo>
                  <a:pt x="4576603" y="4278984"/>
                  <a:pt x="4576603" y="4278984"/>
                  <a:pt x="5020470" y="5046664"/>
                </a:cubicBezTo>
                <a:cubicBezTo>
                  <a:pt x="5049294" y="5094524"/>
                  <a:pt x="5049294" y="5155785"/>
                  <a:pt x="5020470" y="5203646"/>
                </a:cubicBezTo>
                <a:cubicBezTo>
                  <a:pt x="5020470" y="5203646"/>
                  <a:pt x="5020470" y="5203646"/>
                  <a:pt x="4576603" y="5971324"/>
                </a:cubicBezTo>
                <a:cubicBezTo>
                  <a:pt x="4547780" y="6021098"/>
                  <a:pt x="4495898" y="6051730"/>
                  <a:pt x="4438254" y="605173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5D37312-EEF2-AA45-9923-8D9BF0D8D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988" y="561713"/>
            <a:ext cx="5376722" cy="227014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Luchtzuiverende fietsen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143" y="4554131"/>
            <a:ext cx="2229761" cy="80271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3000" y="2242064"/>
            <a:ext cx="3030272" cy="218179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38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2A38935-BB53-4DF7-A56E-48DD25B68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1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4 h 5154967"/>
              <a:gd name="connsiteX37" fmla="*/ 1625714 w 6184806"/>
              <a:gd name="connsiteY37" fmla="*/ 109244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1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1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4"/>
                  <a:pt x="2445216" y="109244"/>
                </a:cubicBezTo>
                <a:cubicBezTo>
                  <a:pt x="1625714" y="109244"/>
                  <a:pt x="1625714" y="109244"/>
                  <a:pt x="1625714" y="109244"/>
                </a:cubicBezTo>
                <a:cubicBezTo>
                  <a:pt x="1572615" y="109244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8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1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5199" y="851517"/>
            <a:ext cx="5130795" cy="1461778"/>
          </a:xfrm>
        </p:spPr>
        <p:txBody>
          <a:bodyPr>
            <a:normAutofit/>
          </a:bodyPr>
          <a:lstStyle/>
          <a:p>
            <a:r>
              <a:rPr lang="nl-NL" sz="4000"/>
              <a:t>Luchtkwaliteit in gebouwen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65200" y="2470248"/>
            <a:ext cx="4048344" cy="3536236"/>
          </a:xfrm>
        </p:spPr>
        <p:txBody>
          <a:bodyPr>
            <a:normAutofit/>
          </a:bodyPr>
          <a:lstStyle/>
          <a:p>
            <a:r>
              <a:rPr lang="nl-NL" sz="1500"/>
              <a:t>Tegenwoordig brengen we tot 90% van ons leven door in gebouwen. </a:t>
            </a:r>
          </a:p>
          <a:p>
            <a:endParaRPr lang="nl-NL" sz="1500"/>
          </a:p>
          <a:p>
            <a:r>
              <a:rPr lang="nl-NL" sz="1500"/>
              <a:t>Onderzoeken hebben aangetoond dat de lucht in gebouwen soms tot 10x vuiler is dan daarbuiten. </a:t>
            </a:r>
          </a:p>
          <a:p>
            <a:endParaRPr lang="nl-NL" sz="1500"/>
          </a:p>
          <a:p>
            <a:r>
              <a:rPr lang="nl-NL" sz="1500"/>
              <a:t>Gebouwen zijn steeds beter geïsoleerd. Stoffen en gassen blijven daardoor hangen. </a:t>
            </a:r>
          </a:p>
          <a:p>
            <a:endParaRPr lang="nl-NL" sz="1500"/>
          </a:p>
          <a:p>
            <a:r>
              <a:rPr lang="nl-NL" sz="1500"/>
              <a:t>Vloerbedekking, meubels e.d. bestaan voornamelijk uit kunststoffen die verlijmd zijn met kunstharsen en lijmen. </a:t>
            </a:r>
          </a:p>
          <a:p>
            <a:pPr marL="0" indent="0">
              <a:buNone/>
            </a:pPr>
            <a:endParaRPr lang="nl-NL" sz="150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69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8929" y="629267"/>
            <a:ext cx="3505495" cy="1111852"/>
          </a:xfrm>
        </p:spPr>
        <p:txBody>
          <a:bodyPr>
            <a:normAutofit/>
          </a:bodyPr>
          <a:lstStyle/>
          <a:p>
            <a:r>
              <a:rPr lang="nl-NL" sz="2400" dirty="0"/>
              <a:t>Gebouwenziekte of Sick Building </a:t>
            </a:r>
            <a:r>
              <a:rPr lang="nl-NL" sz="2400" dirty="0" err="1"/>
              <a:t>Syndrome</a:t>
            </a:r>
            <a:r>
              <a:rPr lang="nl-NL" sz="2400" dirty="0"/>
              <a:t>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84214" y="1741119"/>
            <a:ext cx="3670211" cy="44827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400" dirty="0"/>
              <a:t>Allerlei gezondheidsklachten die veroorzaakt kunnen worden door invloeden van gebouwen: </a:t>
            </a:r>
          </a:p>
          <a:p>
            <a:pPr marL="0" indent="0">
              <a:buNone/>
            </a:pPr>
            <a:r>
              <a:rPr lang="nl-NL" sz="1400" dirty="0"/>
              <a:t>– klimaat beleving</a:t>
            </a:r>
          </a:p>
          <a:p>
            <a:pPr marL="0" indent="0">
              <a:buNone/>
            </a:pPr>
            <a:r>
              <a:rPr lang="nl-NL" sz="1400" dirty="0"/>
              <a:t>– airconditioning</a:t>
            </a:r>
          </a:p>
          <a:p>
            <a:pPr marL="0" indent="0">
              <a:buNone/>
            </a:pPr>
            <a:r>
              <a:rPr lang="nl-NL" sz="1400" dirty="0"/>
              <a:t>– privacy</a:t>
            </a:r>
          </a:p>
          <a:p>
            <a:pPr marL="0" indent="0">
              <a:buNone/>
            </a:pPr>
            <a:r>
              <a:rPr lang="nl-NL" sz="1400" dirty="0"/>
              <a:t>– geluidshinder</a:t>
            </a:r>
          </a:p>
          <a:p>
            <a:pPr marL="0" indent="0">
              <a:buNone/>
            </a:pPr>
            <a:r>
              <a:rPr lang="nl-NL" sz="1400" dirty="0"/>
              <a:t>– elektrostatische schokken</a:t>
            </a:r>
          </a:p>
          <a:p>
            <a:pPr marL="0" indent="0">
              <a:buNone/>
            </a:pPr>
            <a:r>
              <a:rPr lang="nl-NL" sz="1400" dirty="0"/>
              <a:t>– verlies van concentratievermogen</a:t>
            </a:r>
          </a:p>
          <a:p>
            <a:pPr marL="0" indent="0">
              <a:buNone/>
            </a:pPr>
            <a:r>
              <a:rPr lang="nl-NL" sz="1400" dirty="0"/>
              <a:t>– verlichting (niveau en kwaliteit)</a:t>
            </a:r>
          </a:p>
          <a:p>
            <a:pPr marL="0" indent="0">
              <a:buNone/>
            </a:pPr>
            <a:r>
              <a:rPr lang="nl-NL" sz="1400" dirty="0"/>
              <a:t>– lichtreflectie</a:t>
            </a:r>
          </a:p>
          <a:p>
            <a:pPr marL="0" indent="0">
              <a:buNone/>
            </a:pPr>
            <a:r>
              <a:rPr lang="nl-NL" sz="1400" dirty="0"/>
              <a:t>– ventilatie</a:t>
            </a:r>
          </a:p>
          <a:p>
            <a:pPr marL="0" indent="0">
              <a:buNone/>
            </a:pPr>
            <a:r>
              <a:rPr lang="nl-NL" sz="1400" dirty="0"/>
              <a:t>– zonwering</a:t>
            </a:r>
          </a:p>
          <a:p>
            <a:pPr marL="0" indent="0">
              <a:buNone/>
            </a:pPr>
            <a:r>
              <a:rPr lang="nl-NL" sz="1400" dirty="0"/>
              <a:t>– temperatuur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fbeeldingsresultaat voor sick building syndr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5862" y="1606529"/>
            <a:ext cx="6019331" cy="364169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81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Oorzaken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l-NL" sz="2400">
                <a:solidFill>
                  <a:srgbClr val="000000"/>
                </a:solidFill>
              </a:rPr>
              <a:t>Gebruikers van gebouwen noemen over het algemeen de volgende klachten over het klimaat in het gebouw: </a:t>
            </a:r>
          </a:p>
          <a:p>
            <a:pPr marL="0" indent="0">
              <a:buNone/>
            </a:pPr>
            <a:r>
              <a:rPr lang="nl-NL" sz="2400">
                <a:solidFill>
                  <a:srgbClr val="000000"/>
                </a:solidFill>
              </a:rPr>
              <a:t>– het ontbreken van ventilatiemogelijkheden bij de ramen</a:t>
            </a:r>
          </a:p>
          <a:p>
            <a:pPr marL="0" indent="0">
              <a:buNone/>
            </a:pPr>
            <a:r>
              <a:rPr lang="nl-NL" sz="2400">
                <a:solidFill>
                  <a:srgbClr val="000000"/>
                </a:solidFill>
              </a:rPr>
              <a:t>– te droge lucht</a:t>
            </a:r>
          </a:p>
          <a:p>
            <a:pPr marL="0" indent="0">
              <a:buNone/>
            </a:pPr>
            <a:r>
              <a:rPr lang="nl-NL" sz="2400">
                <a:solidFill>
                  <a:srgbClr val="000000"/>
                </a:solidFill>
              </a:rPr>
              <a:t>– wisselende temperaturen</a:t>
            </a:r>
          </a:p>
          <a:p>
            <a:pPr marL="0" indent="0">
              <a:buNone/>
            </a:pPr>
            <a:r>
              <a:rPr lang="nl-NL" sz="2400">
                <a:solidFill>
                  <a:srgbClr val="000000"/>
                </a:solidFill>
              </a:rPr>
              <a:t>– te lage temperatuur</a:t>
            </a:r>
          </a:p>
          <a:p>
            <a:pPr marL="0" indent="0">
              <a:buNone/>
            </a:pPr>
            <a:r>
              <a:rPr lang="nl-NL" sz="2400">
                <a:solidFill>
                  <a:srgbClr val="000000"/>
                </a:solidFill>
              </a:rPr>
              <a:t>– slechte luchtkwaliteit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81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05E4F47-B148-49E0-B472-BBF149315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9972" y="0"/>
            <a:ext cx="6421721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25000">
                <a:schemeClr val="accent1"/>
              </a:gs>
              <a:gs pos="94000">
                <a:schemeClr val="accent5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A2CE8EB-F719-4F84-9E91-F538438CA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1340" y="802955"/>
            <a:ext cx="4766330" cy="1454051"/>
          </a:xfrm>
        </p:spPr>
        <p:txBody>
          <a:bodyPr>
            <a:normAutofit/>
          </a:bodyPr>
          <a:lstStyle/>
          <a:p>
            <a:r>
              <a:rPr lang="nl-NL" sz="3600" dirty="0">
                <a:solidFill>
                  <a:srgbClr val="000000"/>
                </a:solidFill>
              </a:rPr>
              <a:t>Lichamelijke klachten Sick Building </a:t>
            </a:r>
            <a:r>
              <a:rPr lang="nl-NL" sz="3600" dirty="0" err="1">
                <a:solidFill>
                  <a:srgbClr val="000000"/>
                </a:solidFill>
              </a:rPr>
              <a:t>Syndrome</a:t>
            </a:r>
            <a:r>
              <a:rPr lang="nl-NL" sz="36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04672" y="2421683"/>
            <a:ext cx="4765949" cy="335347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nl-NL" sz="1800" dirty="0">
                <a:solidFill>
                  <a:srgbClr val="000000"/>
                </a:solidFill>
              </a:rPr>
              <a:t>. De klachten kunnen bestaan uit:</a:t>
            </a:r>
          </a:p>
          <a:p>
            <a:r>
              <a:rPr lang="nl-NL" sz="1800" dirty="0">
                <a:solidFill>
                  <a:srgbClr val="000000"/>
                </a:solidFill>
              </a:rPr>
              <a:t>prikkende/tranende ogen</a:t>
            </a:r>
          </a:p>
          <a:p>
            <a:r>
              <a:rPr lang="nl-NL" sz="1800" dirty="0">
                <a:solidFill>
                  <a:srgbClr val="000000"/>
                </a:solidFill>
              </a:rPr>
              <a:t>prikkende neus</a:t>
            </a:r>
          </a:p>
          <a:p>
            <a:r>
              <a:rPr lang="nl-NL" sz="1800" dirty="0">
                <a:solidFill>
                  <a:srgbClr val="000000"/>
                </a:solidFill>
              </a:rPr>
              <a:t>moeheid, lusteloosheid, slaperigheid</a:t>
            </a:r>
          </a:p>
          <a:p>
            <a:r>
              <a:rPr lang="nl-NL" sz="1800" dirty="0">
                <a:solidFill>
                  <a:srgbClr val="000000"/>
                </a:solidFill>
              </a:rPr>
              <a:t>hoofdpijn en duizeligheid</a:t>
            </a:r>
          </a:p>
          <a:p>
            <a:r>
              <a:rPr lang="nl-NL" sz="1800" dirty="0">
                <a:solidFill>
                  <a:srgbClr val="000000"/>
                </a:solidFill>
              </a:rPr>
              <a:t>droge en gescheurde lippen</a:t>
            </a:r>
          </a:p>
          <a:p>
            <a:r>
              <a:rPr lang="nl-NL" sz="1800" dirty="0">
                <a:solidFill>
                  <a:srgbClr val="000000"/>
                </a:solidFill>
              </a:rPr>
              <a:t>dorst en het schrapen van de keel</a:t>
            </a:r>
          </a:p>
        </p:txBody>
      </p:sp>
      <p:sp>
        <p:nvSpPr>
          <p:cNvPr id="75" name="Freeform 50">
            <a:extLst>
              <a:ext uri="{FF2B5EF4-FFF2-40B4-BE49-F238E27FC236}">
                <a16:creationId xmlns:a16="http://schemas.microsoft.com/office/drawing/2014/main" id="{684BF3E1-C321-4F38-85CF-FEBBEEC15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7121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/>
                </a:gs>
                <a:gs pos="23000">
                  <a:schemeClr val="accent1"/>
                </a:gs>
                <a:gs pos="83000">
                  <a:schemeClr val="accent5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 descr="Gerelateerde afbeel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392" y="2958770"/>
            <a:ext cx="4142232" cy="186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8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Schadelijke stoffen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970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In gebouwen blijken verhoogde concentraties voor te komen van verschillende schadelijke stoffen. De volgende tabel geeft een overzicht.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  <p:pic>
        <p:nvPicPr>
          <p:cNvPr id="5" name="Afbeelding 4"/>
          <p:cNvPicPr/>
          <p:nvPr/>
        </p:nvPicPr>
        <p:blipFill>
          <a:blip r:embed="rId3"/>
          <a:stretch>
            <a:fillRect/>
          </a:stretch>
        </p:blipFill>
        <p:spPr>
          <a:xfrm>
            <a:off x="3131419" y="2719546"/>
            <a:ext cx="7793254" cy="344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27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Oplossing</a:t>
            </a:r>
            <a:r>
              <a:rPr lang="nl-NL"/>
              <a:t>: planten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690688"/>
            <a:ext cx="11121189" cy="44749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/>
              <a:t>Kamerplanten leveren een positieve bijdrage aan de verbetering van het klimaat in gebouwen. </a:t>
            </a:r>
          </a:p>
          <a:p>
            <a:pPr marL="0" indent="0">
              <a:buNone/>
            </a:pPr>
            <a:r>
              <a:rPr lang="nl-NL" sz="2000" dirty="0"/>
              <a:t>Enkele gegevens uit dit onderzoek: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dirty="0"/>
              <a:t>– Kooldioxide (CO2) kan door de plant volledig worden opgenomen</a:t>
            </a:r>
          </a:p>
          <a:p>
            <a:pPr marL="0" indent="0">
              <a:buNone/>
            </a:pPr>
            <a:r>
              <a:rPr lang="nl-NL" sz="2000" dirty="0"/>
              <a:t>– Van het aanwezige benzeen wordt 85% in 24 uur omgezet in plantenvoedsel</a:t>
            </a:r>
          </a:p>
          <a:p>
            <a:pPr marL="0" indent="0">
              <a:buNone/>
            </a:pPr>
            <a:r>
              <a:rPr lang="nl-NL" sz="2000" dirty="0"/>
              <a:t>– Van het aanwezige formaldehyde wordt 90% in 24 uur opgenomen</a:t>
            </a:r>
          </a:p>
          <a:p>
            <a:pPr marL="0" indent="0">
              <a:buNone/>
            </a:pPr>
            <a:r>
              <a:rPr lang="nl-NL" sz="2000" dirty="0"/>
              <a:t>– Trichloorethyleen wordt in 24 uur vrijwel geheel afgebroken</a:t>
            </a:r>
          </a:p>
          <a:p>
            <a:pPr marL="0" indent="0">
              <a:buNone/>
            </a:pPr>
            <a:r>
              <a:rPr lang="nl-NL" sz="2000" dirty="0"/>
              <a:t>– Nicotine wordt door bacteriën afgebroken</a:t>
            </a:r>
          </a:p>
          <a:p>
            <a:pPr marL="0" indent="0">
              <a:buNone/>
            </a:pPr>
            <a:r>
              <a:rPr lang="nl-NL" sz="2000" dirty="0"/>
              <a:t>– Planten kunnen door verdamping de luchtvochtigheid tot 5% verhogen</a:t>
            </a:r>
          </a:p>
          <a:p>
            <a:pPr marL="0" indent="0">
              <a:buNone/>
            </a:pPr>
            <a:r>
              <a:rPr lang="nl-NL" sz="2000" dirty="0"/>
              <a:t>– Planten vangen stofdeeltjes uit de lucht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6721" y="3564513"/>
            <a:ext cx="2738869" cy="1714472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8414205" y="5796337"/>
            <a:ext cx="3897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Onderzoek NASA (Dr. </a:t>
            </a:r>
            <a:r>
              <a:rPr lang="nl-NL" dirty="0" err="1"/>
              <a:t>Wolverton</a:t>
            </a:r>
            <a:r>
              <a:rPr lang="nl-NL" dirty="0"/>
              <a:t>, 1990) </a:t>
            </a:r>
          </a:p>
        </p:txBody>
      </p:sp>
    </p:spTree>
    <p:extLst>
      <p:ext uri="{BB962C8B-B14F-4D97-AF65-F5344CB8AC3E}">
        <p14:creationId xmlns:p14="http://schemas.microsoft.com/office/powerpoint/2010/main" val="2424733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nl-NL" dirty="0">
                <a:solidFill>
                  <a:schemeClr val="accent1"/>
                </a:solidFill>
              </a:rPr>
              <a:t>Leerdoelen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nl-NL" sz="2400" dirty="0"/>
              <a:t>Je kunt aangeven hoe de omgeving van invloed is op de gezondheid. </a:t>
            </a:r>
          </a:p>
          <a:p>
            <a:r>
              <a:rPr lang="nl-NL" sz="2400" dirty="0"/>
              <a:t>Je kunt de relatie tussen luchtkwaliteit en gezondheid uitleggen. Je kunt de rol van fijn stof hierin uitleggen.</a:t>
            </a:r>
          </a:p>
          <a:p>
            <a:r>
              <a:rPr lang="nl-NL" sz="2400" dirty="0"/>
              <a:t>Je kunt de term ‘gebouwenziekte’ uitleggen en verschillende oorzaken hiervan benoemen. </a:t>
            </a:r>
          </a:p>
          <a:p>
            <a:r>
              <a:rPr lang="nl-NL" sz="2400" dirty="0"/>
              <a:t>Je kunt het effect van planten/groen op de omgeving en gezondheid benoemen. </a:t>
            </a:r>
          </a:p>
          <a:p>
            <a:endParaRPr lang="nl-NL" sz="2400" dirty="0"/>
          </a:p>
          <a:p>
            <a:endParaRPr lang="nl-NL" sz="24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74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Werking planten in de omgeving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  <p:pic>
        <p:nvPicPr>
          <p:cNvPr id="6" name="Tijdelijke aanduiding voor inhoud 5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15515" y="1567982"/>
            <a:ext cx="6538412" cy="4495933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8676871" y="2628476"/>
            <a:ext cx="3268387" cy="14773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b="1" dirty="0"/>
              <a:t>Algemene vuistregel</a:t>
            </a:r>
          </a:p>
          <a:p>
            <a:r>
              <a:rPr lang="nl-NL" dirty="0"/>
              <a:t>Eén plant per 10 m3 is in staat om chemische verontreinigingen in de lucht om te zetten in plantenvoeding.</a:t>
            </a:r>
          </a:p>
        </p:txBody>
      </p:sp>
    </p:spTree>
    <p:extLst>
      <p:ext uri="{BB962C8B-B14F-4D97-AF65-F5344CB8AC3E}">
        <p14:creationId xmlns:p14="http://schemas.microsoft.com/office/powerpoint/2010/main" val="628078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Oplossing: ventileren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58371" y="1690688"/>
            <a:ext cx="8846773" cy="38926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/>
              <a:t>Door gebouwen voldoende te ventileren worden vocht, gassen en andere luchtverontreinigingen afgevoerd. </a:t>
            </a:r>
          </a:p>
          <a:p>
            <a:pPr marL="0" indent="0">
              <a:buNone/>
            </a:pPr>
            <a:r>
              <a:rPr lang="nl-NL" sz="2400" dirty="0"/>
              <a:t>Bovendien wordt dan verse lucht aangevoerd.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521" y="2651579"/>
            <a:ext cx="46101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621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Functies van groen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28937" y="1690688"/>
            <a:ext cx="9939087" cy="4354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/>
              <a:t>Een aantal andere conclusies</a:t>
            </a:r>
          </a:p>
          <a:p>
            <a:pPr marL="0" indent="0">
              <a:buNone/>
            </a:pPr>
            <a:endParaRPr lang="nl-NL" sz="2000" dirty="0"/>
          </a:p>
          <a:p>
            <a:r>
              <a:rPr lang="nl-NL" sz="2000" dirty="0"/>
              <a:t>Naarmate planten worden blootgesteld aan hogere doses wordt de zuiverende werking groter.</a:t>
            </a:r>
          </a:p>
          <a:p>
            <a:r>
              <a:rPr lang="nl-NL" sz="2000" dirty="0"/>
              <a:t>Hoe groter het bladoppervlak, hoe groter de omzetting.</a:t>
            </a:r>
          </a:p>
          <a:p>
            <a:r>
              <a:rPr lang="nl-NL" sz="2000" dirty="0"/>
              <a:t>Naarmate de omzettingen toenemen, nemen gelijktijdig de hoeveelheden micro-organismen toe.</a:t>
            </a:r>
          </a:p>
          <a:p>
            <a:r>
              <a:rPr lang="nl-NL" sz="2000" dirty="0"/>
              <a:t>Groene planten en micro-organismen, zoals bodembacteriën, zetten toxische stoffen om in plantenvoedsel.</a:t>
            </a:r>
          </a:p>
          <a:p>
            <a:r>
              <a:rPr lang="nl-NL" sz="2000" dirty="0"/>
              <a:t>Planten zijn veel beter in staat om de lucht te bevochtigen dan mechanische en elektrische luchtbevochtigers.</a:t>
            </a:r>
          </a:p>
          <a:p>
            <a:r>
              <a:rPr lang="nl-NL" sz="2000" dirty="0"/>
              <a:t>Planten hebben een matige geluiddempende werking.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77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Vervoer in steden</a:t>
            </a:r>
          </a:p>
        </p:txBody>
      </p:sp>
      <p:sp>
        <p:nvSpPr>
          <p:cNvPr id="4" name="AutoShape 2" descr="Afbeeldingsresultaat voor hypothalamus"/>
          <p:cNvSpPr>
            <a:spLocks noChangeAspect="1" noChangeArrowheads="1"/>
          </p:cNvSpPr>
          <p:nvPr/>
        </p:nvSpPr>
        <p:spPr bwMode="auto">
          <a:xfrm flipH="1" flipV="1">
            <a:off x="460375" y="160338"/>
            <a:ext cx="1905138" cy="190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TextBox 5"/>
          <p:cNvSpPr txBox="1"/>
          <p:nvPr/>
        </p:nvSpPr>
        <p:spPr>
          <a:xfrm>
            <a:off x="838200" y="1565345"/>
            <a:ext cx="74866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Auto’s moeten de stad uit vanwege ruimte en gezondheid</a:t>
            </a:r>
          </a:p>
          <a:p>
            <a:endParaRPr lang="nl-NL" sz="2400" dirty="0"/>
          </a:p>
          <a:p>
            <a:r>
              <a:rPr lang="nl-NL" sz="2400" dirty="0"/>
              <a:t>Toekomst zit in: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Goed en schoon openbaar vervoer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Alle belangrijke plekken binnen loop / fiets afstand </a:t>
            </a:r>
          </a:p>
          <a:p>
            <a:pPr marL="342900" indent="-342900">
              <a:buAutoNum type="arabicPeriod"/>
            </a:pPr>
            <a:endParaRPr lang="nl-NL" sz="20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  <p:pic>
        <p:nvPicPr>
          <p:cNvPr id="1026" name="Picture 2" descr="Afbeeldingsresultaat voor future public transpo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4" y="3538537"/>
            <a:ext cx="4495799" cy="252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390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walkable city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045368" y="4074718"/>
            <a:ext cx="6105194" cy="68207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kern="1200">
                <a:solidFill>
                  <a:srgbClr val="FFFFFF"/>
                </a:solidFill>
                <a:latin typeface="+mn-lt"/>
                <a:ea typeface="+mn-ea"/>
                <a:cs typeface="+mn-cs"/>
                <a:hlinkClick r:id="rId3"/>
              </a:rPr>
              <a:t>Link filmpje</a:t>
            </a:r>
            <a:endParaRPr lang="en-US" sz="24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Afbeelding 4" descr="Afbeelding met tekening&#10;&#10;Automatisch gegenereerde beschrijvi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918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3B217A-799D-D646-A5FD-12C91FA8F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 moet een gezonde stad aan voldoen? 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8858F29E-9F6C-E944-8986-8B2816C42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nl-NL" dirty="0"/>
              <a:t>Belangrijke dingen moeten binnen loop- of fietsafstand zijn</a:t>
            </a:r>
          </a:p>
          <a:p>
            <a:r>
              <a:rPr lang="nl-NL" dirty="0"/>
              <a:t>Geluidsoverlast moet vermeden worden of er moet geluidsbarrières zijn</a:t>
            </a:r>
          </a:p>
          <a:p>
            <a:r>
              <a:rPr lang="nl-NL" dirty="0"/>
              <a:t>Aanwezigheid van veel groen en pollenvrije bomen </a:t>
            </a:r>
          </a:p>
          <a:p>
            <a:r>
              <a:rPr lang="nl-NL" dirty="0"/>
              <a:t>Gezonde luchtkwaliteit </a:t>
            </a:r>
          </a:p>
          <a:p>
            <a:r>
              <a:rPr lang="nl-NL" dirty="0"/>
              <a:t>Veilige en gezonde gebouwen om in te wonen, werken en recreëren</a:t>
            </a:r>
          </a:p>
          <a:p>
            <a:r>
              <a:rPr lang="nl-NL" dirty="0"/>
              <a:t>Veel en goed ‘schoon’ openbaar vervoer  </a:t>
            </a:r>
          </a:p>
        </p:txBody>
      </p:sp>
    </p:spTree>
    <p:extLst>
      <p:ext uri="{BB962C8B-B14F-4D97-AF65-F5344CB8AC3E}">
        <p14:creationId xmlns:p14="http://schemas.microsoft.com/office/powerpoint/2010/main" val="405528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545BF8-9CBF-4043-B243-045F87282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LA’s</a:t>
            </a:r>
            <a:r>
              <a:rPr lang="nl-NL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C0B210-8B77-1348-8860-92AE3977F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Werken aan </a:t>
            </a:r>
            <a:r>
              <a:rPr lang="nl-NL" dirty="0" err="1"/>
              <a:t>LA’s</a:t>
            </a:r>
            <a:r>
              <a:rPr lang="nl-NL" dirty="0"/>
              <a:t> en IBS of ideeën stageopdracht</a:t>
            </a:r>
          </a:p>
          <a:p>
            <a:r>
              <a:rPr lang="nl-NL" dirty="0"/>
              <a:t>Aanpassingen t.b.v. keuzedeel</a:t>
            </a:r>
          </a:p>
        </p:txBody>
      </p:sp>
    </p:spTree>
    <p:extLst>
      <p:ext uri="{BB962C8B-B14F-4D97-AF65-F5344CB8AC3E}">
        <p14:creationId xmlns:p14="http://schemas.microsoft.com/office/powerpoint/2010/main" val="472255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025BF-F272-474A-8FD1-465451BEA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Hot topics, wat kunnen jullie zelf vinden of wat heb je gezien?</a:t>
            </a:r>
          </a:p>
        </p:txBody>
      </p:sp>
      <p:pic>
        <p:nvPicPr>
          <p:cNvPr id="5" name="Tijdelijke aanduiding voor inhoud 4" descr="Afbeelding met teken, tekening, doos, rood&#10;&#10;Automatisch gegenereerde beschrijving">
            <a:extLst>
              <a:ext uri="{FF2B5EF4-FFF2-40B4-BE49-F238E27FC236}">
                <a16:creationId xmlns:a16="http://schemas.microsoft.com/office/drawing/2014/main" id="{95F65909-CC35-8643-B992-E9CCFFFC74B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62" y="1825625"/>
            <a:ext cx="4932275" cy="4351338"/>
          </a:xfr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0EBAEB-DCD4-B141-9809-1CF712D2291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>
                <a:hlinkClick r:id="rId3"/>
              </a:rPr>
              <a:t>https://www.nieuwsvoordietisten.nl/overheid-moet-in-actie-komen-voor-gezondere-omgeving/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09319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EA37E9-7CC2-A241-AFB5-C92F8A1E0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Aspecten gezondheid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E37BD25-5C6B-8944-AD1D-50DB2B0CA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1" y="1690688"/>
            <a:ext cx="7858124" cy="3929063"/>
          </a:xfrm>
        </p:spPr>
      </p:pic>
    </p:spTree>
    <p:extLst>
      <p:ext uri="{BB962C8B-B14F-4D97-AF65-F5344CB8AC3E}">
        <p14:creationId xmlns:p14="http://schemas.microsoft.com/office/powerpoint/2010/main" val="3761502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E443FD7-A66B-4AA0-872D-B088B9BC5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4095" y="851517"/>
            <a:ext cx="5238466" cy="29914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Waar je woont bepaald je gezondheid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94096" y="3842932"/>
            <a:ext cx="4167115" cy="21635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Link filmpje</a:t>
            </a:r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04BE0EF-3561-49B4-9A29-F283168A9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0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3 h 5154967"/>
              <a:gd name="connsiteX37" fmla="*/ 1625714 w 6184806"/>
              <a:gd name="connsiteY37" fmla="*/ 109243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2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0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3"/>
                  <a:pt x="2445216" y="109243"/>
                </a:cubicBezTo>
                <a:cubicBezTo>
                  <a:pt x="1625714" y="109243"/>
                  <a:pt x="1625714" y="109243"/>
                  <a:pt x="1625714" y="109243"/>
                </a:cubicBezTo>
                <a:cubicBezTo>
                  <a:pt x="1572615" y="109243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7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2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A1293FD-F7F1-473C-B5D3-D1A9CC1AB3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31503" y="2129307"/>
            <a:ext cx="3217333" cy="321733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79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327" y="295116"/>
            <a:ext cx="8596668" cy="1320800"/>
          </a:xfrm>
        </p:spPr>
        <p:txBody>
          <a:bodyPr/>
          <a:lstStyle/>
          <a:p>
            <a:r>
              <a:rPr lang="nl-NL" dirty="0"/>
              <a:t>De gezonde stad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189595" y="4038942"/>
            <a:ext cx="5057775" cy="17235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1600" dirty="0"/>
              <a:t>Diverse factoren bedreigen de gezondheid van de moderne (stads)mens. Onze lifestyle, wordt gekenmerkt door een </a:t>
            </a:r>
            <a:r>
              <a:rPr lang="nl-NL" sz="1600" b="1" dirty="0"/>
              <a:t>zittend bestaan</a:t>
            </a:r>
            <a:r>
              <a:rPr lang="nl-NL" sz="1600" dirty="0"/>
              <a:t>, te</a:t>
            </a:r>
            <a:r>
              <a:rPr lang="nl-NL" sz="1600" b="1" dirty="0"/>
              <a:t> weinig lichaamsbeweging </a:t>
            </a:r>
            <a:r>
              <a:rPr lang="nl-NL" sz="1600" dirty="0"/>
              <a:t>en teveel </a:t>
            </a:r>
            <a:r>
              <a:rPr lang="nl-NL" sz="1600" b="1" dirty="0"/>
              <a:t>onrust</a:t>
            </a:r>
            <a:r>
              <a:rPr lang="nl-NL" sz="1600" dirty="0"/>
              <a:t>, </a:t>
            </a:r>
            <a:r>
              <a:rPr lang="nl-NL" sz="1600" b="1" dirty="0"/>
              <a:t>spanning</a:t>
            </a:r>
            <a:r>
              <a:rPr lang="nl-NL" sz="1600" dirty="0"/>
              <a:t> en </a:t>
            </a:r>
            <a:r>
              <a:rPr lang="nl-NL" sz="1600" b="1" dirty="0"/>
              <a:t>stress</a:t>
            </a:r>
            <a:r>
              <a:rPr lang="nl-NL" sz="1600" dirty="0"/>
              <a:t>.</a:t>
            </a:r>
          </a:p>
          <a:p>
            <a:endParaRPr lang="nl-NL" sz="1400" dirty="0"/>
          </a:p>
          <a:p>
            <a:endParaRPr lang="nl-NL" sz="1400" dirty="0"/>
          </a:p>
          <a:p>
            <a:r>
              <a:rPr lang="nl-NL" sz="1400" i="1" dirty="0"/>
              <a:t>Bron: degroenestad.nl/dossiers/gezondheid/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4155" y="3170057"/>
            <a:ext cx="5262395" cy="2995612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73327" y="1615916"/>
            <a:ext cx="10515600" cy="2017326"/>
          </a:xfrm>
        </p:spPr>
        <p:txBody>
          <a:bodyPr/>
          <a:lstStyle/>
          <a:p>
            <a:r>
              <a:rPr lang="nl-NL" dirty="0"/>
              <a:t>Gezond eten en bewegen is niet langer voldoende om gezond te zijn</a:t>
            </a:r>
          </a:p>
          <a:p>
            <a:r>
              <a:rPr lang="nl-NL" dirty="0"/>
              <a:t>De omgeving zorgt voor een groot gedeelte of je ziek wordt </a:t>
            </a:r>
          </a:p>
          <a:p>
            <a:r>
              <a:rPr lang="nl-NL" dirty="0"/>
              <a:t>Het creëren van een gezonde stad is essentieel voor een gezonde toekomst, maar ook ontzettend moeilijk </a:t>
            </a:r>
          </a:p>
        </p:txBody>
      </p:sp>
    </p:spTree>
    <p:extLst>
      <p:ext uri="{BB962C8B-B14F-4D97-AF65-F5344CB8AC3E}">
        <p14:creationId xmlns:p14="http://schemas.microsoft.com/office/powerpoint/2010/main" val="4028343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Luchtkwaliteit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4278" y="1645723"/>
            <a:ext cx="9144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rgbClr val="FED99E"/>
                </a:solidFill>
                <a:hlinkClick r:id="rId3"/>
              </a:rPr>
              <a:t>https://www.luchtmeetnet.nl</a:t>
            </a:r>
            <a:endParaRPr lang="en-US" sz="2000" dirty="0">
              <a:solidFill>
                <a:srgbClr val="FED99E"/>
              </a:solidFill>
            </a:endParaRPr>
          </a:p>
          <a:p>
            <a:pPr marL="0" indent="0" algn="ctr">
              <a:buNone/>
            </a:pPr>
            <a:endParaRPr lang="en-US" sz="2000" dirty="0">
              <a:solidFill>
                <a:srgbClr val="FED99E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7347" y="2189154"/>
            <a:ext cx="1878888" cy="3997637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 descr="Afbeelding met kaart&#10;&#10;Automatisch gegenereerde beschrijvi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073" y="2638824"/>
            <a:ext cx="5455917" cy="357362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89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2A38935-BB53-4DF7-A56E-48DD25B68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1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4 h 5154967"/>
              <a:gd name="connsiteX37" fmla="*/ 1625714 w 6184806"/>
              <a:gd name="connsiteY37" fmla="*/ 109244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1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1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4"/>
                  <a:pt x="2445216" y="109244"/>
                </a:cubicBezTo>
                <a:cubicBezTo>
                  <a:pt x="1625714" y="109244"/>
                  <a:pt x="1625714" y="109244"/>
                  <a:pt x="1625714" y="109244"/>
                </a:cubicBezTo>
                <a:cubicBezTo>
                  <a:pt x="1572615" y="109244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8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1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199" y="851517"/>
            <a:ext cx="5130795" cy="1461778"/>
          </a:xfrm>
        </p:spPr>
        <p:txBody>
          <a:bodyPr>
            <a:normAutofit/>
          </a:bodyPr>
          <a:lstStyle/>
          <a:p>
            <a:r>
              <a:rPr lang="nl-NL" sz="4000"/>
              <a:t>Luchtkwaliteit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5200" y="2470248"/>
            <a:ext cx="4048344" cy="3536236"/>
          </a:xfrm>
        </p:spPr>
        <p:txBody>
          <a:bodyPr>
            <a:normAutofit/>
          </a:bodyPr>
          <a:lstStyle/>
          <a:p>
            <a:r>
              <a:rPr lang="nl-NL" sz="2400" dirty="0"/>
              <a:t>Fijn stof wordt gezien als de kwalijkste verontreiniging van de stedelijke atmosfeer </a:t>
            </a:r>
          </a:p>
          <a:p>
            <a:r>
              <a:rPr lang="nl-NL" sz="2400" dirty="0"/>
              <a:t>Fijn stof leidt tot veel grotere gezondheidsrisico’s dan eerder werd gedacht</a:t>
            </a:r>
          </a:p>
          <a:p>
            <a:r>
              <a:rPr lang="nl-NL" sz="2400" dirty="0"/>
              <a:t>Auto’s zijn een grote veroorzaker van hoge fijnstofwaarden in steden </a:t>
            </a:r>
          </a:p>
          <a:p>
            <a:endParaRPr lang="nl-NL" sz="2400" dirty="0"/>
          </a:p>
          <a:p>
            <a:pPr marL="0" indent="0">
              <a:buNone/>
            </a:pPr>
            <a:endParaRPr lang="nl-NL" sz="24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5669"/>
            <a:ext cx="2169840" cy="69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86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81F252-7C01-6844-BAB2-38540AC99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Fijn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stof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verzamelnaam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van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kleine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deeltjes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in de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lucht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7A6BFB-77EA-9E46-AAD6-C086F040E6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469" y="1782981"/>
            <a:ext cx="4008384" cy="439398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 dirty="0"/>
              <a:t>Via </a:t>
            </a:r>
            <a:r>
              <a:rPr lang="en-US" sz="1700" dirty="0" err="1"/>
              <a:t>inademing</a:t>
            </a:r>
            <a:r>
              <a:rPr lang="en-US" sz="1700" dirty="0"/>
              <a:t> </a:t>
            </a:r>
            <a:r>
              <a:rPr lang="en-US" sz="1700" dirty="0" err="1"/>
              <a:t>komt</a:t>
            </a:r>
            <a:r>
              <a:rPr lang="en-US" sz="1700" dirty="0"/>
              <a:t> </a:t>
            </a:r>
            <a:r>
              <a:rPr lang="en-US" sz="1700" dirty="0" err="1"/>
              <a:t>fijn</a:t>
            </a:r>
            <a:r>
              <a:rPr lang="en-US" sz="1700" dirty="0"/>
              <a:t> </a:t>
            </a:r>
            <a:r>
              <a:rPr lang="en-US" sz="1700" dirty="0" err="1"/>
              <a:t>stof</a:t>
            </a:r>
            <a:r>
              <a:rPr lang="en-US" sz="1700" dirty="0"/>
              <a:t> </a:t>
            </a:r>
            <a:r>
              <a:rPr lang="en-US" sz="1700" dirty="0" err="1"/>
              <a:t>terecht</a:t>
            </a:r>
            <a:r>
              <a:rPr lang="en-US" sz="1700" dirty="0"/>
              <a:t> in </a:t>
            </a:r>
            <a:r>
              <a:rPr lang="en-US" sz="1700" dirty="0" err="1"/>
              <a:t>neus</a:t>
            </a:r>
            <a:r>
              <a:rPr lang="en-US" sz="1700" dirty="0"/>
              <a:t>, de </a:t>
            </a:r>
            <a:r>
              <a:rPr lang="en-US" sz="1700" dirty="0" err="1"/>
              <a:t>bovenste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onderste</a:t>
            </a:r>
            <a:r>
              <a:rPr lang="en-US" sz="1700" dirty="0"/>
              <a:t> </a:t>
            </a:r>
            <a:r>
              <a:rPr lang="en-US" sz="1700" dirty="0" err="1"/>
              <a:t>luchtwegen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in de </a:t>
            </a:r>
            <a:r>
              <a:rPr lang="en-US" sz="1700" dirty="0" err="1"/>
              <a:t>longen</a:t>
            </a:r>
            <a:r>
              <a:rPr lang="en-US" sz="1700" dirty="0"/>
              <a:t>. Hoe </a:t>
            </a:r>
            <a:r>
              <a:rPr lang="en-US" sz="1700" dirty="0" err="1"/>
              <a:t>kleiner</a:t>
            </a:r>
            <a:r>
              <a:rPr lang="en-US" sz="1700" dirty="0"/>
              <a:t> de diameter van het </a:t>
            </a:r>
            <a:r>
              <a:rPr lang="en-US" sz="1700" dirty="0" err="1"/>
              <a:t>stof</a:t>
            </a:r>
            <a:r>
              <a:rPr lang="en-US" sz="1700" dirty="0"/>
              <a:t>, hoe </a:t>
            </a:r>
            <a:r>
              <a:rPr lang="en-US" sz="1700" dirty="0" err="1"/>
              <a:t>dieper</a:t>
            </a:r>
            <a:r>
              <a:rPr lang="en-US" sz="1700" dirty="0"/>
              <a:t> </a:t>
            </a:r>
            <a:r>
              <a:rPr lang="en-US" sz="1700" dirty="0" err="1"/>
              <a:t>dit</a:t>
            </a:r>
            <a:r>
              <a:rPr lang="en-US" sz="1700" dirty="0"/>
              <a:t> de </a:t>
            </a:r>
            <a:r>
              <a:rPr lang="en-US" sz="1700" dirty="0" err="1"/>
              <a:t>longen</a:t>
            </a:r>
            <a:r>
              <a:rPr lang="en-US" sz="1700" dirty="0"/>
              <a:t> </a:t>
            </a:r>
            <a:r>
              <a:rPr lang="en-US" sz="1700" dirty="0" err="1"/>
              <a:t>binnendringt</a:t>
            </a:r>
            <a:r>
              <a:rPr lang="en-US" sz="1700" dirty="0"/>
              <a:t>. PM10 </a:t>
            </a:r>
            <a:r>
              <a:rPr lang="en-US" sz="1700" dirty="0" err="1"/>
              <a:t>fijnstof</a:t>
            </a:r>
            <a:r>
              <a:rPr lang="en-US" sz="1700" dirty="0"/>
              <a:t>  </a:t>
            </a:r>
            <a:r>
              <a:rPr lang="en-US" sz="1700" dirty="0" err="1"/>
              <a:t>kan</a:t>
            </a:r>
            <a:r>
              <a:rPr lang="en-US" sz="1700" dirty="0"/>
              <a:t> </a:t>
            </a:r>
            <a:r>
              <a:rPr lang="en-US" sz="1700" dirty="0" err="1"/>
              <a:t>bij</a:t>
            </a:r>
            <a:r>
              <a:rPr lang="en-US" sz="1700" dirty="0"/>
              <a:t> </a:t>
            </a:r>
            <a:r>
              <a:rPr lang="en-US" sz="1700" dirty="0" err="1"/>
              <a:t>inademen</a:t>
            </a:r>
            <a:r>
              <a:rPr lang="en-US" sz="1700" dirty="0"/>
              <a:t> </a:t>
            </a:r>
            <a:r>
              <a:rPr lang="en-US" sz="1700" dirty="0" err="1"/>
              <a:t>binnendringen</a:t>
            </a:r>
            <a:r>
              <a:rPr lang="en-US" sz="1700" dirty="0"/>
              <a:t> tot in de </a:t>
            </a:r>
            <a:r>
              <a:rPr lang="en-US" sz="1700" dirty="0" err="1"/>
              <a:t>bovenste</a:t>
            </a:r>
            <a:r>
              <a:rPr lang="en-US" sz="1700" dirty="0"/>
              <a:t> </a:t>
            </a:r>
            <a:r>
              <a:rPr lang="en-US" sz="1700" dirty="0" err="1"/>
              <a:t>luchtwegen</a:t>
            </a:r>
            <a:r>
              <a:rPr lang="en-US" sz="1700" dirty="0"/>
              <a:t>, PM2,5 </a:t>
            </a:r>
            <a:r>
              <a:rPr lang="en-US" sz="1700" dirty="0" err="1"/>
              <a:t>fijnstof</a:t>
            </a:r>
            <a:r>
              <a:rPr lang="en-US" sz="1700" dirty="0"/>
              <a:t>  tot in de </a:t>
            </a:r>
            <a:r>
              <a:rPr lang="en-US" sz="1700" dirty="0" err="1"/>
              <a:t>diepere</a:t>
            </a:r>
            <a:r>
              <a:rPr lang="en-US" sz="1700" dirty="0"/>
              <a:t> </a:t>
            </a:r>
            <a:r>
              <a:rPr lang="en-US" sz="1700" dirty="0" err="1"/>
              <a:t>luchtwegen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ultrafijn</a:t>
            </a:r>
            <a:r>
              <a:rPr lang="en-US" sz="1700" dirty="0"/>
              <a:t> </a:t>
            </a:r>
            <a:r>
              <a:rPr lang="en-US" sz="1700" dirty="0" err="1"/>
              <a:t>stof</a:t>
            </a:r>
            <a:r>
              <a:rPr lang="en-US" sz="1700" dirty="0"/>
              <a:t> </a:t>
            </a:r>
            <a:r>
              <a:rPr lang="en-US" sz="1700" dirty="0" err="1"/>
              <a:t>kan</a:t>
            </a:r>
            <a:r>
              <a:rPr lang="en-US" sz="1700" dirty="0"/>
              <a:t> tot in de </a:t>
            </a:r>
            <a:r>
              <a:rPr lang="en-US" sz="1700" dirty="0" err="1"/>
              <a:t>longblaasjes</a:t>
            </a:r>
            <a:r>
              <a:rPr lang="en-US" sz="1700" dirty="0"/>
              <a:t> </a:t>
            </a:r>
            <a:r>
              <a:rPr lang="en-US" sz="1700" dirty="0" err="1"/>
              <a:t>binnendringen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hier</a:t>
            </a:r>
            <a:r>
              <a:rPr lang="en-US" sz="1700" dirty="0"/>
              <a:t> in het </a:t>
            </a:r>
            <a:r>
              <a:rPr lang="en-US" sz="1700" dirty="0" err="1"/>
              <a:t>bloed</a:t>
            </a:r>
            <a:r>
              <a:rPr lang="en-US" sz="1700" dirty="0"/>
              <a:t> </a:t>
            </a:r>
            <a:r>
              <a:rPr lang="en-US" sz="1700" dirty="0" err="1"/>
              <a:t>worden</a:t>
            </a:r>
            <a:r>
              <a:rPr lang="en-US" sz="1700" dirty="0"/>
              <a:t> </a:t>
            </a:r>
            <a:r>
              <a:rPr lang="en-US" sz="1700" dirty="0" err="1"/>
              <a:t>opgenomen</a:t>
            </a:r>
            <a:r>
              <a:rPr lang="en-US" sz="1700" dirty="0"/>
              <a:t> </a:t>
            </a:r>
          </a:p>
          <a:p>
            <a:pPr marL="0" indent="0">
              <a:buNone/>
            </a:pPr>
            <a:r>
              <a:rPr lang="en-US" sz="1100" dirty="0" err="1"/>
              <a:t>bron</a:t>
            </a:r>
            <a:r>
              <a:rPr lang="en-US" sz="1100" dirty="0"/>
              <a:t> https://</a:t>
            </a:r>
            <a:r>
              <a:rPr lang="en-US" sz="1100" dirty="0" err="1"/>
              <a:t>www.rivm.nl</a:t>
            </a:r>
            <a:r>
              <a:rPr lang="en-US" sz="1100" dirty="0"/>
              <a:t>/</a:t>
            </a:r>
            <a:r>
              <a:rPr lang="en-US" sz="1100" dirty="0" err="1"/>
              <a:t>ggd-richtlijn-medische-milieukunde-luchtkwaliteit-en-gezondheid</a:t>
            </a:r>
            <a:r>
              <a:rPr lang="en-US" sz="1100" dirty="0"/>
              <a:t>/</a:t>
            </a:r>
            <a:r>
              <a:rPr lang="en-US" sz="1100" dirty="0" err="1"/>
              <a:t>gezondheidseffecten-luchtverontreiniging</a:t>
            </a:r>
            <a:r>
              <a:rPr lang="en-US" sz="1100" dirty="0"/>
              <a:t>/</a:t>
            </a:r>
            <a:r>
              <a:rPr lang="en-US" sz="1100" dirty="0" err="1"/>
              <a:t>luchtkwaliteit-fijn-stof</a:t>
            </a:r>
            <a:r>
              <a:rPr lang="en-US" sz="1100" dirty="0"/>
              <a:t> ).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6666EB6A-62C3-B144-B3C4-68B523E691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256" y="1782981"/>
            <a:ext cx="5777340" cy="436189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6694214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angepast 1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BDEA1A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82E0B02A318E459AD716AC786DE572" ma:contentTypeVersion="7" ma:contentTypeDescription="Een nieuw document maken." ma:contentTypeScope="" ma:versionID="dc0382093e4731084f9132cd2c0202c1">
  <xsd:schema xmlns:xsd="http://www.w3.org/2001/XMLSchema" xmlns:xs="http://www.w3.org/2001/XMLSchema" xmlns:p="http://schemas.microsoft.com/office/2006/metadata/properties" xmlns:ns2="34354c1b-6b8c-435b-ad50-990538c19557" targetNamespace="http://schemas.microsoft.com/office/2006/metadata/properties" ma:root="true" ma:fieldsID="9c0ce9d74be8d2c58fba1757fc7b9c60" ns2:_="">
    <xsd:import namespace="34354c1b-6b8c-435b-ad50-990538c195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54c1b-6b8c-435b-ad50-990538c195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FF4AEC2-70C1-4087-B68B-B22A71E317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354c1b-6b8c-435b-ad50-990538c195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CCD3344-03E4-4381-A8D0-521384BACFDE}">
  <ds:schemaRefs>
    <ds:schemaRef ds:uri="http://www.w3.org/XML/1998/namespace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34354c1b-6b8c-435b-ad50-990538c19557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6DB95F33-E920-4DBF-9F85-EE6AA029F1B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1064</Words>
  <Application>Microsoft Macintosh PowerPoint</Application>
  <PresentationFormat>Breedbeeld</PresentationFormat>
  <Paragraphs>135</Paragraphs>
  <Slides>26</Slides>
  <Notes>9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Kantoorthema</vt:lpstr>
      <vt:lpstr>Lifestyle gezondheid in steden en bewegen in de toekomst</vt:lpstr>
      <vt:lpstr>Leerdoelen</vt:lpstr>
      <vt:lpstr>Hot topics, wat kunnen jullie zelf vinden of wat heb je gezien?</vt:lpstr>
      <vt:lpstr>Aspecten gezondheid</vt:lpstr>
      <vt:lpstr>Waar je woont bepaald je gezondheid</vt:lpstr>
      <vt:lpstr>De gezonde stad</vt:lpstr>
      <vt:lpstr>Luchtkwaliteit</vt:lpstr>
      <vt:lpstr>Luchtkwaliteit </vt:lpstr>
      <vt:lpstr>Fijn stof verzamelnaam van kleine deeltjes in de lucht</vt:lpstr>
      <vt:lpstr>Fijn stof gezondheid</vt:lpstr>
      <vt:lpstr>Luchtvervuiling in de grootste steden</vt:lpstr>
      <vt:lpstr>Luchtzuiverende toren</vt:lpstr>
      <vt:lpstr>Luchtzuiverende fietsen</vt:lpstr>
      <vt:lpstr>Luchtkwaliteit in gebouwen</vt:lpstr>
      <vt:lpstr>Gebouwenziekte of Sick Building Syndrome </vt:lpstr>
      <vt:lpstr>Oorzaken</vt:lpstr>
      <vt:lpstr>Lichamelijke klachten Sick Building Syndrome </vt:lpstr>
      <vt:lpstr>Schadelijke stoffen</vt:lpstr>
      <vt:lpstr>Oplossing: planten</vt:lpstr>
      <vt:lpstr>Werking planten in de omgeving</vt:lpstr>
      <vt:lpstr>Oplossing: ventileren</vt:lpstr>
      <vt:lpstr>Functies van groen</vt:lpstr>
      <vt:lpstr>Vervoer in steden</vt:lpstr>
      <vt:lpstr>The walkable city </vt:lpstr>
      <vt:lpstr>Waar moet een gezonde stad aan voldoen? </vt:lpstr>
      <vt:lpstr>LA’s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Lifestyle gezondheid in steden en bewegen in de toekomst</dc:title>
  <dc:creator>Mariska de Rouw</dc:creator>
  <cp:lastModifiedBy>Mariska de Rouw</cp:lastModifiedBy>
  <cp:revision>1</cp:revision>
  <dcterms:created xsi:type="dcterms:W3CDTF">2021-02-26T08:13:38Z</dcterms:created>
  <dcterms:modified xsi:type="dcterms:W3CDTF">2021-02-26T08:19:32Z</dcterms:modified>
</cp:coreProperties>
</file>